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aleway"/>
      <p:regular r:id="rId51"/>
      <p:bold r:id="rId52"/>
      <p:italic r:id="rId53"/>
      <p:boldItalic r:id="rId54"/>
    </p:embeddedFont>
    <p:embeddedFont>
      <p:font typeface="Roboto"/>
      <p:regular r:id="rId55"/>
      <p:bold r:id="rId56"/>
      <p:italic r:id="rId57"/>
      <p:boldItalic r:id="rId58"/>
    </p:embeddedFont>
    <p:embeddedFont>
      <p:font typeface="Lato"/>
      <p:regular r:id="rId59"/>
      <p:bold r:id="rId60"/>
      <p:italic r:id="rId61"/>
      <p:boldItalic r:id="rId62"/>
    </p:embeddedFont>
    <p:embeddedFont>
      <p:font typeface="Montserra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DBD2E9-1ABB-4E39-AE42-CCF355DE71FD}">
  <a:tblStyle styleId="{36DBD2E9-1ABB-4E39-AE42-CCF355DE71F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4.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6.xml"/><Relationship Id="rId66" Type="http://schemas.openxmlformats.org/officeDocument/2006/relationships/font" Target="fonts/Montserrat-boldItalic.fntdata"/><Relationship Id="rId21" Type="http://schemas.openxmlformats.org/officeDocument/2006/relationships/slide" Target="slides/slide15.xml"/><Relationship Id="rId65" Type="http://schemas.openxmlformats.org/officeDocument/2006/relationships/font" Target="fonts/Montserrat-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regular.fntdata"/><Relationship Id="rId50" Type="http://schemas.openxmlformats.org/officeDocument/2006/relationships/slide" Target="slides/slide44.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font" Target="fonts/Raleway-boldItalic.fntdata"/><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Lato-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21added8a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21added8a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220488dc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220488dc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21added8a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21added8a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1added8a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21added8a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4cb09bf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4cb09bf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4cb09bf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4cb09bf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4cb09bfe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4cb09bfe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4cb09bfe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4cb09bf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4cb09bfe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4cb09bfe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198dddde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2198dddde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2198dddde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2198dddde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1added8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1added8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219b20db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2219b20db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3e88938f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3e88938f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Pal picture/jra poster pic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e88938f9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3e88938f9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3e88938f9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3e88938f9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e88938f9c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e88938f9c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198dddde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2198dddde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21added8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21added8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1added8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21added8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21added8a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21added8a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2198dddde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2198dddde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21added8a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21added8a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21added8a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21added8a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21added8a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21added8a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21added8a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21added8a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21added8a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21added8a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21added8a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21added8a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21added8a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21added8a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21added8a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21added8a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2219b20d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2219b20d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2219b20db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2219b20db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2198dddde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2198dddde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219b20db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2219b20db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3e88938f9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3e88938f9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2219b20db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2219b20db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2219b20db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2219b20db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a4cb09bfe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a4cb09bfe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2198dddde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2198dddd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1added8a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21added8a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20488dc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220488dc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  a model differs from algorithm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220488dc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220488dc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21added8a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1added8a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16" name="Google Shape;16;p2"/>
          <p:cNvPicPr preferRelativeResize="0"/>
          <p:nvPr/>
        </p:nvPicPr>
        <p:blipFill>
          <a:blip r:embed="rId2">
            <a:alphaModFix/>
          </a:blip>
          <a:stretch>
            <a:fillRect/>
          </a:stretch>
        </p:blipFill>
        <p:spPr>
          <a:xfrm>
            <a:off x="253432" y="3331432"/>
            <a:ext cx="1408575" cy="1408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cxnSp>
        <p:nvCxnSpPr>
          <p:cNvPr id="68" name="Google Shape;68;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9" name="Google Shape;69;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70" name="Google Shape;70;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1" name="Google Shape;71;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2" name="Google Shape;72;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75" name="Google Shape;75;p12"/>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cxnSp>
        <p:nvCxnSpPr>
          <p:cNvPr id="18" name="Google Shape;18;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9" name="Google Shape;19;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0" name="Google Shape;20;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1" name="Google Shape;21;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22" name="Google Shape;22;p3"/>
          <p:cNvPicPr preferRelativeResize="0"/>
          <p:nvPr/>
        </p:nvPicPr>
        <p:blipFill>
          <a:blip r:embed="rId2">
            <a:alphaModFix/>
          </a:blip>
          <a:stretch>
            <a:fillRect/>
          </a:stretch>
        </p:blipFill>
        <p:spPr>
          <a:xfrm>
            <a:off x="253432" y="3348832"/>
            <a:ext cx="1408575" cy="1408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cxnSp>
        <p:nvCxnSpPr>
          <p:cNvPr id="24" name="Google Shape;24;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5" name="Google Shape;25;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6" name="Google Shape;26;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7" name="Google Shape;27;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30" name="Google Shape;30;p4"/>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cxnSp>
        <p:nvCxnSpPr>
          <p:cNvPr id="32" name="Google Shape;32;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3" name="Google Shape;33;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4" name="Google Shape;34;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5" name="Google Shape;35;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39" name="Google Shape;39;p5"/>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2" name="Google Shape;42;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43" name="Google Shape;43;p6"/>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cxnSp>
        <p:nvCxnSpPr>
          <p:cNvPr id="45" name="Google Shape;45;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6" name="Google Shape;46;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 name="Google Shape;47;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49" name="Google Shape;49;p7"/>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50" name="Shape 50"/>
        <p:cNvGrpSpPr/>
        <p:nvPr/>
      </p:nvGrpSpPr>
      <p:grpSpPr>
        <a:xfrm>
          <a:off x="0" y="0"/>
          <a:ext cx="0" cy="0"/>
          <a:chOff x="0" y="0"/>
          <a:chExt cx="0" cy="0"/>
        </a:xfrm>
      </p:grpSpPr>
      <p:cxnSp>
        <p:nvCxnSpPr>
          <p:cNvPr id="51" name="Google Shape;51;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2" name="Google Shape;52;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3" name="Google Shape;53;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7" name="Google Shape;57;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8" name="Google Shape;58;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9" name="Google Shape;5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0" name="Google Shape;60;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61" name="Google Shape;61;p9"/>
          <p:cNvPicPr preferRelativeResize="0"/>
          <p:nvPr/>
        </p:nvPicPr>
        <p:blipFill>
          <a:blip r:embed="rId2">
            <a:alphaModFix/>
          </a:blip>
          <a:stretch>
            <a:fillRect/>
          </a:stretch>
        </p:blipFill>
        <p:spPr>
          <a:xfrm>
            <a:off x="-8" y="4398267"/>
            <a:ext cx="745224" cy="7452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cxnSp>
        <p:nvCxnSpPr>
          <p:cNvPr id="63" name="Google Shape;63;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4" name="Google Shape;64;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5" name="Google Shape;65;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6" name="Google Shape;6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36.png"/><Relationship Id="rId5" Type="http://schemas.openxmlformats.org/officeDocument/2006/relationships/image" Target="../media/image4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gif"/><Relationship Id="rId4" Type="http://schemas.openxmlformats.org/officeDocument/2006/relationships/image" Target="../media/image21.jpg"/><Relationship Id="rId5" Type="http://schemas.openxmlformats.org/officeDocument/2006/relationships/image" Target="../media/image23.jpg"/><Relationship Id="rId6" Type="http://schemas.openxmlformats.org/officeDocument/2006/relationships/image" Target="../media/image47.gif"/><Relationship Id="rId7"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5.png"/><Relationship Id="rId7"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code.visualstudio.com/" TargetMode="External"/><Relationship Id="rId4" Type="http://schemas.openxmlformats.org/officeDocument/2006/relationships/hyperlink" Target="https://thonny.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Datasets and AI course</a:t>
            </a:r>
            <a:endParaRPr/>
          </a:p>
        </p:txBody>
      </p:sp>
      <p:sp>
        <p:nvSpPr>
          <p:cNvPr id="81" name="Google Shape;81;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University of Sussex</a:t>
            </a:r>
            <a:endParaRPr/>
          </a:p>
        </p:txBody>
      </p:sp>
      <p:pic>
        <p:nvPicPr>
          <p:cNvPr id="82" name="Google Shape;82;p13"/>
          <p:cNvPicPr preferRelativeResize="0"/>
          <p:nvPr/>
        </p:nvPicPr>
        <p:blipFill>
          <a:blip r:embed="rId3">
            <a:alphaModFix/>
          </a:blip>
          <a:stretch>
            <a:fillRect/>
          </a:stretch>
        </p:blipFill>
        <p:spPr>
          <a:xfrm>
            <a:off x="5917868" y="3720693"/>
            <a:ext cx="1215700" cy="809000"/>
          </a:xfrm>
          <a:prstGeom prst="rect">
            <a:avLst/>
          </a:prstGeom>
          <a:noFill/>
          <a:ln>
            <a:noFill/>
          </a:ln>
        </p:spPr>
      </p:pic>
      <p:pic>
        <p:nvPicPr>
          <p:cNvPr id="83" name="Google Shape;83;p13"/>
          <p:cNvPicPr preferRelativeResize="0"/>
          <p:nvPr/>
        </p:nvPicPr>
        <p:blipFill>
          <a:blip r:embed="rId4">
            <a:alphaModFix/>
          </a:blip>
          <a:stretch>
            <a:fillRect/>
          </a:stretch>
        </p:blipFill>
        <p:spPr>
          <a:xfrm>
            <a:off x="7330950" y="3720700"/>
            <a:ext cx="1390824" cy="809000"/>
          </a:xfrm>
          <a:prstGeom prst="rect">
            <a:avLst/>
          </a:prstGeom>
          <a:noFill/>
          <a:ln>
            <a:noFill/>
          </a:ln>
        </p:spPr>
      </p:pic>
      <p:pic>
        <p:nvPicPr>
          <p:cNvPr id="84" name="Google Shape;84;p13"/>
          <p:cNvPicPr preferRelativeResize="0"/>
          <p:nvPr/>
        </p:nvPicPr>
        <p:blipFill rotWithShape="1">
          <a:blip r:embed="rId5">
            <a:alphaModFix/>
          </a:blip>
          <a:srcRect b="22957" l="34772" r="19457" t="14350"/>
          <a:stretch/>
        </p:blipFill>
        <p:spPr>
          <a:xfrm>
            <a:off x="3077008" y="4737900"/>
            <a:ext cx="1748767" cy="405600"/>
          </a:xfrm>
          <a:prstGeom prst="rect">
            <a:avLst/>
          </a:prstGeom>
          <a:noFill/>
          <a:ln>
            <a:noFill/>
          </a:ln>
        </p:spPr>
      </p:pic>
      <p:pic>
        <p:nvPicPr>
          <p:cNvPr id="85" name="Google Shape;85;p13"/>
          <p:cNvPicPr preferRelativeResize="0"/>
          <p:nvPr/>
        </p:nvPicPr>
        <p:blipFill>
          <a:blip r:embed="rId6">
            <a:alphaModFix/>
          </a:blip>
          <a:stretch>
            <a:fillRect/>
          </a:stretch>
        </p:blipFill>
        <p:spPr>
          <a:xfrm>
            <a:off x="4759102" y="4737900"/>
            <a:ext cx="3962673" cy="40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that data</a:t>
            </a:r>
            <a:endParaRPr/>
          </a:p>
        </p:txBody>
      </p:sp>
      <p:sp>
        <p:nvSpPr>
          <p:cNvPr id="150" name="Google Shape;150;p22"/>
          <p:cNvSpPr txBox="1"/>
          <p:nvPr>
            <p:ph idx="1" type="body"/>
          </p:nvPr>
        </p:nvSpPr>
        <p:spPr>
          <a:xfrm>
            <a:off x="240026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3,400,000 emails are sent</a:t>
            </a:r>
            <a:endParaRPr/>
          </a:p>
          <a:p>
            <a:pPr indent="0" lvl="0" marL="0" rtl="0" algn="l">
              <a:spcBef>
                <a:spcPts val="1200"/>
              </a:spcBef>
              <a:spcAft>
                <a:spcPts val="0"/>
              </a:spcAft>
              <a:buNone/>
            </a:pPr>
            <a:r>
              <a:rPr lang="en-GB"/>
              <a:t>740,741 are WhatsApp messages</a:t>
            </a:r>
            <a:endParaRPr/>
          </a:p>
          <a:p>
            <a:pPr indent="0" lvl="0" marL="0" rtl="0" algn="l">
              <a:spcBef>
                <a:spcPts val="1200"/>
              </a:spcBef>
              <a:spcAft>
                <a:spcPts val="0"/>
              </a:spcAft>
              <a:buNone/>
            </a:pPr>
            <a:r>
              <a:rPr lang="en-GB"/>
              <a:t>68,542 are Google searches</a:t>
            </a:r>
            <a:endParaRPr/>
          </a:p>
          <a:p>
            <a:pPr indent="0" lvl="0" marL="0" rtl="0" algn="l">
              <a:spcBef>
                <a:spcPts val="1200"/>
              </a:spcBef>
              <a:spcAft>
                <a:spcPts val="0"/>
              </a:spcAft>
              <a:buNone/>
            </a:pPr>
            <a:r>
              <a:rPr lang="en-GB"/>
              <a:t>54,977 are Facebook posts</a:t>
            </a:r>
            <a:endParaRPr/>
          </a:p>
          <a:p>
            <a:pPr indent="0" lvl="0" marL="0" rtl="0" algn="l">
              <a:spcBef>
                <a:spcPts val="1200"/>
              </a:spcBef>
              <a:spcAft>
                <a:spcPts val="0"/>
              </a:spcAft>
              <a:buNone/>
            </a:pPr>
            <a:r>
              <a:rPr lang="en-GB"/>
              <a:t>7,252 tweets are sent</a:t>
            </a:r>
            <a:endParaRPr/>
          </a:p>
          <a:p>
            <a:pPr indent="0" lvl="0" marL="0" rtl="0" algn="l">
              <a:spcBef>
                <a:spcPts val="1200"/>
              </a:spcBef>
              <a:spcAft>
                <a:spcPts val="1200"/>
              </a:spcAft>
              <a:buNone/>
            </a:pPr>
            <a:r>
              <a:rPr lang="en-GB"/>
              <a:t>125,406 YouTube videos are viewed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should you care?</a:t>
            </a:r>
            <a:endParaRPr/>
          </a:p>
        </p:txBody>
      </p:sp>
      <p:sp>
        <p:nvSpPr>
          <p:cNvPr id="156" name="Google Shape;156;p23"/>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Being able to classify or predict data is a huge part of science and industry </a:t>
            </a:r>
            <a:endParaRPr/>
          </a:p>
          <a:p>
            <a:pPr indent="0" lvl="0" marL="0" rtl="0" algn="l">
              <a:spcBef>
                <a:spcPts val="1200"/>
              </a:spcBef>
              <a:spcAft>
                <a:spcPts val="1200"/>
              </a:spcAft>
              <a:buNone/>
            </a:pPr>
            <a:r>
              <a:rPr lang="en-GB"/>
              <a:t>Can help do the science for you!</a:t>
            </a:r>
            <a:endParaRPr/>
          </a:p>
        </p:txBody>
      </p:sp>
      <p:sp>
        <p:nvSpPr>
          <p:cNvPr id="157" name="Google Shape;157;p23"/>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Money in ML is quite good generally around the world</a:t>
            </a:r>
            <a:endParaRPr/>
          </a:p>
        </p:txBody>
      </p:sp>
      <p:pic>
        <p:nvPicPr>
          <p:cNvPr id="158" name="Google Shape;158;p23"/>
          <p:cNvPicPr preferRelativeResize="0"/>
          <p:nvPr/>
        </p:nvPicPr>
        <p:blipFill>
          <a:blip r:embed="rId3">
            <a:alphaModFix/>
          </a:blip>
          <a:stretch>
            <a:fillRect/>
          </a:stretch>
        </p:blipFill>
        <p:spPr>
          <a:xfrm>
            <a:off x="6097544" y="2310844"/>
            <a:ext cx="2202250" cy="2075850"/>
          </a:xfrm>
          <a:prstGeom prst="rect">
            <a:avLst/>
          </a:prstGeom>
          <a:noFill/>
          <a:ln>
            <a:noFill/>
          </a:ln>
        </p:spPr>
      </p:pic>
      <p:pic>
        <p:nvPicPr>
          <p:cNvPr id="159" name="Google Shape;159;p23"/>
          <p:cNvPicPr preferRelativeResize="0"/>
          <p:nvPr/>
        </p:nvPicPr>
        <p:blipFill>
          <a:blip r:embed="rId4">
            <a:alphaModFix/>
          </a:blip>
          <a:stretch>
            <a:fillRect/>
          </a:stretch>
        </p:blipFill>
        <p:spPr>
          <a:xfrm>
            <a:off x="3563888" y="3528473"/>
            <a:ext cx="1780087" cy="1109427"/>
          </a:xfrm>
          <a:prstGeom prst="rect">
            <a:avLst/>
          </a:prstGeom>
          <a:noFill/>
          <a:ln>
            <a:noFill/>
          </a:ln>
        </p:spPr>
      </p:pic>
      <p:sp>
        <p:nvSpPr>
          <p:cNvPr id="160" name="Google Shape;160;p23"/>
          <p:cNvSpPr txBox="1"/>
          <p:nvPr/>
        </p:nvSpPr>
        <p:spPr>
          <a:xfrm>
            <a:off x="3470850" y="4637900"/>
            <a:ext cx="22023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latin typeface="Roboto"/>
                <a:ea typeface="Roboto"/>
                <a:cs typeface="Roboto"/>
                <a:sym typeface="Roboto"/>
              </a:rPr>
              <a:t>Oluwaseyi Jesusanmi</a:t>
            </a:r>
            <a:endParaRPr sz="1300">
              <a:solidFill>
                <a:schemeClr val="dk2"/>
              </a:solidFill>
              <a:latin typeface="Roboto"/>
              <a:ea typeface="Roboto"/>
              <a:cs typeface="Roboto"/>
              <a:sym typeface="Roboto"/>
            </a:endParaRPr>
          </a:p>
          <a:p>
            <a:pPr indent="0" lvl="0" marL="0" rtl="0" algn="l">
              <a:spcBef>
                <a:spcPts val="0"/>
              </a:spcBef>
              <a:spcAft>
                <a:spcPts val="0"/>
              </a:spcAft>
              <a:buNone/>
            </a:pPr>
            <a:r>
              <a:rPr lang="en-GB" sz="1300">
                <a:solidFill>
                  <a:schemeClr val="dk2"/>
                </a:solidFill>
                <a:latin typeface="Roboto"/>
                <a:ea typeface="Roboto"/>
                <a:cs typeface="Roboto"/>
                <a:sym typeface="Roboto"/>
              </a:rPr>
              <a:t>Life Science PhD student</a:t>
            </a:r>
            <a:endParaRPr sz="1300">
              <a:solidFill>
                <a:schemeClr val="dk2"/>
              </a:solidFill>
              <a:latin typeface="Roboto"/>
              <a:ea typeface="Roboto"/>
              <a:cs typeface="Roboto"/>
              <a:sym typeface="Roboto"/>
            </a:endParaRPr>
          </a:p>
        </p:txBody>
      </p:sp>
      <p:pic>
        <p:nvPicPr>
          <p:cNvPr id="161" name="Google Shape;161;p23"/>
          <p:cNvPicPr preferRelativeResize="0"/>
          <p:nvPr/>
        </p:nvPicPr>
        <p:blipFill>
          <a:blip r:embed="rId5">
            <a:alphaModFix/>
          </a:blip>
          <a:stretch>
            <a:fillRect/>
          </a:stretch>
        </p:blipFill>
        <p:spPr>
          <a:xfrm>
            <a:off x="1433798" y="2952950"/>
            <a:ext cx="1895475" cy="165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Useful for ML but comes with problems</a:t>
            </a:r>
            <a:endParaRPr/>
          </a:p>
        </p:txBody>
      </p:sp>
      <p:sp>
        <p:nvSpPr>
          <p:cNvPr id="167" name="Google Shape;167;p2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data still needs labelling which is time consuming</a:t>
            </a:r>
            <a:endParaRPr/>
          </a:p>
          <a:p>
            <a:pPr indent="0" lvl="0" marL="0" rtl="0" algn="l">
              <a:spcBef>
                <a:spcPts val="1200"/>
              </a:spcBef>
              <a:spcAft>
                <a:spcPts val="0"/>
              </a:spcAft>
              <a:buNone/>
            </a:pPr>
            <a:r>
              <a:rPr lang="en-GB"/>
              <a:t>Many companies outsource this overseas where wages are cheaper</a:t>
            </a:r>
            <a:endParaRPr/>
          </a:p>
          <a:p>
            <a:pPr indent="0" lvl="0" marL="0" rtl="0" algn="l">
              <a:spcBef>
                <a:spcPts val="1200"/>
              </a:spcBef>
              <a:spcAft>
                <a:spcPts val="1200"/>
              </a:spcAft>
              <a:buNone/>
            </a:pPr>
            <a:r>
              <a:rPr lang="en-GB"/>
              <a:t>Material mentally damaging</a:t>
            </a:r>
            <a:endParaRPr/>
          </a:p>
        </p:txBody>
      </p:sp>
      <p:pic>
        <p:nvPicPr>
          <p:cNvPr id="168" name="Google Shape;168;p24"/>
          <p:cNvPicPr preferRelativeResize="0"/>
          <p:nvPr/>
        </p:nvPicPr>
        <p:blipFill>
          <a:blip r:embed="rId3">
            <a:alphaModFix/>
          </a:blip>
          <a:stretch>
            <a:fillRect/>
          </a:stretch>
        </p:blipFill>
        <p:spPr>
          <a:xfrm>
            <a:off x="5329376" y="2497250"/>
            <a:ext cx="3392476" cy="2100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Commitment to open science</a:t>
            </a:r>
            <a:endParaRPr/>
          </a:p>
        </p:txBody>
      </p:sp>
      <p:sp>
        <p:nvSpPr>
          <p:cNvPr id="174" name="Google Shape;174;p2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So much data is behind a paywall, which moves AI into a scary place! What if only the best AIs belong to large companies who do not have to publish their methods or ethics…</a:t>
            </a:r>
            <a:endParaRPr/>
          </a:p>
          <a:p>
            <a:pPr indent="0" lvl="0" marL="0" rtl="0" algn="l">
              <a:spcBef>
                <a:spcPts val="1200"/>
              </a:spcBef>
              <a:spcAft>
                <a:spcPts val="1200"/>
              </a:spcAft>
              <a:buNone/>
            </a:pPr>
            <a:r>
              <a:rPr lang="en-GB"/>
              <a:t>By making datasets and models open source, others can learn from, </a:t>
            </a:r>
            <a:r>
              <a:rPr lang="en-GB"/>
              <a:t>benefit</a:t>
            </a:r>
            <a:r>
              <a:rPr lang="en-GB"/>
              <a:t> from and </a:t>
            </a:r>
            <a:r>
              <a:rPr lang="en-GB"/>
              <a:t>improve</a:t>
            </a:r>
            <a:r>
              <a:rPr lang="en-GB"/>
              <a:t> upon your original creation.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 AI </a:t>
            </a:r>
            <a:r>
              <a:rPr lang="en-GB"/>
              <a:t>policy</a:t>
            </a:r>
            <a:endParaRPr/>
          </a:p>
        </p:txBody>
      </p:sp>
      <p:sp>
        <p:nvSpPr>
          <p:cNvPr id="180" name="Google Shape;180;p2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AI-related capacity-building for developing countries with a focus on the “bottom billion”;</a:t>
            </a:r>
            <a:endParaRPr/>
          </a:p>
          <a:p>
            <a:pPr indent="0" lvl="0" marL="0" rtl="0" algn="l">
              <a:spcBef>
                <a:spcPts val="1200"/>
              </a:spcBef>
              <a:spcAft>
                <a:spcPts val="0"/>
              </a:spcAft>
              <a:buNone/>
            </a:pPr>
            <a:r>
              <a:rPr lang="en-GB"/>
              <a:t>Supporting broader stakeholder engagement and knowledge exchange within and outside the United Nations system on AI; and</a:t>
            </a:r>
            <a:endParaRPr/>
          </a:p>
          <a:p>
            <a:pPr indent="0" lvl="0" marL="0" rtl="0" algn="l">
              <a:spcBef>
                <a:spcPts val="1200"/>
              </a:spcBef>
              <a:spcAft>
                <a:spcPts val="0"/>
              </a:spcAft>
              <a:buNone/>
            </a:pPr>
            <a:r>
              <a:rPr lang="en-GB"/>
              <a:t>Promoting the ethical development and application of AI technologies for the public good.</a:t>
            </a:r>
            <a:endParaRPr/>
          </a:p>
          <a:p>
            <a:pPr indent="0" lvl="0" marL="0" rtl="0" algn="l">
              <a:spcBef>
                <a:spcPts val="1200"/>
              </a:spcBef>
              <a:spcAft>
                <a:spcPts val="1200"/>
              </a:spcAft>
              <a:buClr>
                <a:schemeClr val="dk2"/>
              </a:buClr>
              <a:buSzPts val="1100"/>
              <a:buFont typeface="Arial"/>
              <a:buNone/>
            </a:pPr>
            <a:r>
              <a:rPr lang="en-GB"/>
              <a:t>“ensuring no one is left behind”</a:t>
            </a:r>
            <a:endParaRPr/>
          </a:p>
        </p:txBody>
      </p:sp>
      <p:pic>
        <p:nvPicPr>
          <p:cNvPr id="181" name="Google Shape;181;p26"/>
          <p:cNvPicPr preferRelativeResize="0"/>
          <p:nvPr/>
        </p:nvPicPr>
        <p:blipFill rotWithShape="1">
          <a:blip r:embed="rId3">
            <a:alphaModFix/>
          </a:blip>
          <a:srcRect b="0" l="17279" r="20585" t="11197"/>
          <a:stretch/>
        </p:blipFill>
        <p:spPr>
          <a:xfrm>
            <a:off x="253175" y="1952820"/>
            <a:ext cx="2075549" cy="1668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7" name="Google Shape;187;p2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9.a “</a:t>
            </a:r>
            <a:r>
              <a:rPr lang="en-GB"/>
              <a:t>Artificial intelligence should be addressed in an ambitious and holistic manner, promoting the use of artificial intelligence as a tool in the implementation of the Goals, while also addressing emerging ethical and human rights, decent work, technical and socioeconomic challenges;”</a:t>
            </a:r>
            <a:endParaRPr/>
          </a:p>
        </p:txBody>
      </p:sp>
      <p:sp>
        <p:nvSpPr>
          <p:cNvPr id="188" name="Google Shape;188;p27"/>
          <p:cNvSpPr txBox="1"/>
          <p:nvPr/>
        </p:nvSpPr>
        <p:spPr>
          <a:xfrm>
            <a:off x="2550925" y="4765350"/>
            <a:ext cx="5778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50">
                <a:solidFill>
                  <a:schemeClr val="dk2"/>
                </a:solidFill>
                <a:highlight>
                  <a:srgbClr val="ECF3F7"/>
                </a:highlight>
                <a:latin typeface="Montserrat"/>
                <a:ea typeface="Montserrat"/>
                <a:cs typeface="Montserrat"/>
                <a:sym typeface="Montserrat"/>
              </a:rPr>
              <a:t>A United Nations system-wide strategic approach and road map for supporting capacity development on artificial intelligence</a:t>
            </a:r>
            <a:endParaRPr sz="1100">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4" name="Google Shape;194;p2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9.c “Artificial intelligence-related capacity-building programming should balance economic, social and environmental goals: reducing inequalities and ensuring equal access to opportunities, promoting productive transformation of the economy and protecting the natural environment. Such a process generates social justice within and between generations, sustainable development, peace and prosperity;” </a:t>
            </a:r>
            <a:endParaRPr/>
          </a:p>
        </p:txBody>
      </p:sp>
      <p:sp>
        <p:nvSpPr>
          <p:cNvPr id="195" name="Google Shape;195;p28"/>
          <p:cNvSpPr txBox="1"/>
          <p:nvPr/>
        </p:nvSpPr>
        <p:spPr>
          <a:xfrm>
            <a:off x="2550925" y="4765350"/>
            <a:ext cx="5778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50">
                <a:solidFill>
                  <a:schemeClr val="dk2"/>
                </a:solidFill>
                <a:highlight>
                  <a:srgbClr val="ECF3F7"/>
                </a:highlight>
                <a:latin typeface="Montserrat"/>
                <a:ea typeface="Montserrat"/>
                <a:cs typeface="Montserrat"/>
                <a:sym typeface="Montserrat"/>
              </a:rPr>
              <a:t>A United Nations system-wide strategic approach and road map for supporting capacity development on artificial intelligence</a:t>
            </a:r>
            <a:endParaRPr sz="1100">
              <a:solidFill>
                <a:schemeClr val="dk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1" name="Google Shape;201;p2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9.d “Artificial intelligence-related capacity-building programming should gather diverse perspectives on the benefits and risks of artificial intelligence technologies and take into consideration the needs of all people, including those at risk of being left behind, especially those who are marginalized and vulnerable. People and particularly those farthest behind, including women and girls, should be at the centre of all artificial intelligence-related capacity-building programming and decision-making processes; “</a:t>
            </a:r>
            <a:endParaRPr/>
          </a:p>
        </p:txBody>
      </p:sp>
      <p:sp>
        <p:nvSpPr>
          <p:cNvPr id="202" name="Google Shape;202;p29"/>
          <p:cNvSpPr txBox="1"/>
          <p:nvPr/>
        </p:nvSpPr>
        <p:spPr>
          <a:xfrm>
            <a:off x="2550925" y="4765350"/>
            <a:ext cx="5778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50">
                <a:solidFill>
                  <a:schemeClr val="dk2"/>
                </a:solidFill>
                <a:highlight>
                  <a:srgbClr val="ECF3F7"/>
                </a:highlight>
                <a:latin typeface="Montserrat"/>
                <a:ea typeface="Montserrat"/>
                <a:cs typeface="Montserrat"/>
                <a:sym typeface="Montserrat"/>
              </a:rPr>
              <a:t>A United Nations system-wide strategic approach and road map for supporting capacity development on artificial intelligence</a:t>
            </a:r>
            <a:endParaRPr sz="1100">
              <a:solidFill>
                <a:schemeClr val="dk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8" name="Google Shape;208;p3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9.j “</a:t>
            </a:r>
            <a:r>
              <a:rPr lang="en-GB"/>
              <a:t>All artificial intelligence-related programming by United Nations entities should ensure that a due process was followed to select artificial intelligence as the appropriate tool to deliver innovative and cost-effective solutions for achieving the Goals. In this way, the United Nations would ensure that alternative technological solutions were considered and that artificial intelligence was used because it was appropriate. “</a:t>
            </a:r>
            <a:endParaRPr/>
          </a:p>
        </p:txBody>
      </p:sp>
      <p:sp>
        <p:nvSpPr>
          <p:cNvPr id="209" name="Google Shape;209;p30"/>
          <p:cNvSpPr txBox="1"/>
          <p:nvPr/>
        </p:nvSpPr>
        <p:spPr>
          <a:xfrm>
            <a:off x="2550925" y="4765350"/>
            <a:ext cx="5778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50">
                <a:solidFill>
                  <a:schemeClr val="dk2"/>
                </a:solidFill>
                <a:highlight>
                  <a:srgbClr val="ECF3F7"/>
                </a:highlight>
                <a:latin typeface="Montserrat"/>
                <a:ea typeface="Montserrat"/>
                <a:cs typeface="Montserrat"/>
                <a:sym typeface="Montserrat"/>
              </a:rPr>
              <a:t>A United Nations system-wide strategic approach and road map for supporting capacity development on artificial intelligence</a:t>
            </a:r>
            <a:endParaRPr sz="1100">
              <a:solidFill>
                <a:schemeClr val="dk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The volunteers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Who are we</a:t>
            </a:r>
            <a:endParaRPr/>
          </a:p>
        </p:txBody>
      </p:sp>
      <p:sp>
        <p:nvSpPr>
          <p:cNvPr id="91" name="Google Shape;91;p14"/>
          <p:cNvSpPr txBox="1"/>
          <p:nvPr>
            <p:ph idx="1" type="body"/>
          </p:nvPr>
        </p:nvSpPr>
        <p:spPr>
          <a:xfrm>
            <a:off x="2410107" y="1595775"/>
            <a:ext cx="2880900" cy="3002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Clr>
                <a:schemeClr val="dk2"/>
              </a:buClr>
              <a:buSzPts val="1100"/>
              <a:buFont typeface="Arial"/>
              <a:buNone/>
            </a:pPr>
            <a:r>
              <a:rPr lang="en-GB" sz="2000">
                <a:latin typeface="Arial"/>
                <a:ea typeface="Arial"/>
                <a:cs typeface="Arial"/>
                <a:sym typeface="Arial"/>
              </a:rPr>
              <a:t>•</a:t>
            </a:r>
            <a:r>
              <a:rPr lang="en-GB" sz="2000">
                <a:latin typeface="Calibri"/>
                <a:ea typeface="Calibri"/>
                <a:cs typeface="Calibri"/>
                <a:sym typeface="Calibri"/>
              </a:rPr>
              <a:t>AI centre of research at the University of Sussex</a:t>
            </a:r>
            <a:endParaRPr sz="2000">
              <a:latin typeface="Calibri"/>
              <a:ea typeface="Calibri"/>
              <a:cs typeface="Calibri"/>
              <a:sym typeface="Calibri"/>
            </a:endParaRPr>
          </a:p>
          <a:p>
            <a:pPr indent="0" lvl="0" marL="0" rtl="0" algn="l">
              <a:lnSpc>
                <a:spcPct val="90000"/>
              </a:lnSpc>
              <a:spcBef>
                <a:spcPts val="1000"/>
              </a:spcBef>
              <a:spcAft>
                <a:spcPts val="0"/>
              </a:spcAft>
              <a:buClr>
                <a:schemeClr val="dk2"/>
              </a:buClr>
              <a:buSzPts val="1100"/>
              <a:buFont typeface="Arial"/>
              <a:buNone/>
            </a:pPr>
            <a:r>
              <a:rPr lang="en-GB" sz="2000">
                <a:latin typeface="Arial"/>
                <a:ea typeface="Arial"/>
                <a:cs typeface="Arial"/>
                <a:sym typeface="Arial"/>
              </a:rPr>
              <a:t>•</a:t>
            </a:r>
            <a:r>
              <a:rPr lang="en-GB" sz="2000">
                <a:latin typeface="Calibri"/>
                <a:ea typeface="Calibri"/>
                <a:cs typeface="Calibri"/>
                <a:sym typeface="Calibri"/>
              </a:rPr>
              <a:t>One of the first UK universities to teach AI</a:t>
            </a:r>
            <a:endParaRPr sz="2000">
              <a:latin typeface="Calibri"/>
              <a:ea typeface="Calibri"/>
              <a:cs typeface="Calibri"/>
              <a:sym typeface="Calibri"/>
            </a:endParaRPr>
          </a:p>
          <a:p>
            <a:pPr indent="0" lvl="0" marL="0" rtl="0" algn="l">
              <a:lnSpc>
                <a:spcPct val="90000"/>
              </a:lnSpc>
              <a:spcBef>
                <a:spcPts val="1000"/>
              </a:spcBef>
              <a:spcAft>
                <a:spcPts val="0"/>
              </a:spcAft>
              <a:buClr>
                <a:schemeClr val="dk2"/>
              </a:buClr>
              <a:buSzPts val="1100"/>
              <a:buFont typeface="Arial"/>
              <a:buNone/>
            </a:pPr>
            <a:r>
              <a:rPr lang="en-GB" sz="2000">
                <a:latin typeface="Arial"/>
                <a:ea typeface="Arial"/>
                <a:cs typeface="Arial"/>
                <a:sym typeface="Arial"/>
              </a:rPr>
              <a:t>•</a:t>
            </a:r>
            <a:r>
              <a:rPr lang="en-GB" sz="2000">
                <a:latin typeface="Calibri"/>
                <a:ea typeface="Calibri"/>
                <a:cs typeface="Calibri"/>
                <a:sym typeface="Calibri"/>
              </a:rPr>
              <a:t>Home of many doctoral training centres</a:t>
            </a:r>
            <a:endParaRPr sz="2000">
              <a:latin typeface="Calibri"/>
              <a:ea typeface="Calibri"/>
              <a:cs typeface="Calibri"/>
              <a:sym typeface="Calibri"/>
            </a:endParaRPr>
          </a:p>
          <a:p>
            <a:pPr indent="0" lvl="0" marL="0" rtl="0" algn="l">
              <a:lnSpc>
                <a:spcPct val="90000"/>
              </a:lnSpc>
              <a:spcBef>
                <a:spcPts val="1000"/>
              </a:spcBef>
              <a:spcAft>
                <a:spcPts val="0"/>
              </a:spcAft>
              <a:buClr>
                <a:schemeClr val="dk2"/>
              </a:buClr>
              <a:buSzPts val="1100"/>
              <a:buFont typeface="Arial"/>
              <a:buNone/>
            </a:pPr>
            <a:r>
              <a:rPr lang="en-GB" sz="2000">
                <a:latin typeface="Arial"/>
                <a:ea typeface="Arial"/>
                <a:cs typeface="Arial"/>
                <a:sym typeface="Arial"/>
              </a:rPr>
              <a:t>•</a:t>
            </a:r>
            <a:r>
              <a:rPr lang="en-GB" sz="2000">
                <a:latin typeface="Calibri"/>
                <a:ea typeface="Calibri"/>
                <a:cs typeface="Calibri"/>
                <a:sym typeface="Calibri"/>
              </a:rPr>
              <a:t>Industrial links</a:t>
            </a:r>
            <a:endParaRPr sz="2000">
              <a:latin typeface="Calibri"/>
              <a:ea typeface="Calibri"/>
              <a:cs typeface="Calibri"/>
              <a:sym typeface="Calibri"/>
            </a:endParaRPr>
          </a:p>
          <a:p>
            <a:pPr indent="0" lvl="0" marL="0" rtl="0" algn="l">
              <a:spcBef>
                <a:spcPts val="0"/>
              </a:spcBef>
              <a:spcAft>
                <a:spcPts val="1200"/>
              </a:spcAft>
              <a:buNone/>
            </a:pPr>
            <a:r>
              <a:t/>
            </a:r>
            <a:endParaRPr/>
          </a:p>
        </p:txBody>
      </p:sp>
      <p:pic>
        <p:nvPicPr>
          <p:cNvPr id="92" name="Google Shape;92;p14"/>
          <p:cNvPicPr preferRelativeResize="0"/>
          <p:nvPr/>
        </p:nvPicPr>
        <p:blipFill>
          <a:blip r:embed="rId3">
            <a:alphaModFix/>
          </a:blip>
          <a:stretch>
            <a:fillRect/>
          </a:stretch>
        </p:blipFill>
        <p:spPr>
          <a:xfrm>
            <a:off x="4717315" y="525025"/>
            <a:ext cx="4313136" cy="1985700"/>
          </a:xfrm>
          <a:prstGeom prst="rect">
            <a:avLst/>
          </a:prstGeom>
          <a:noFill/>
          <a:ln>
            <a:noFill/>
          </a:ln>
        </p:spPr>
      </p:pic>
      <p:pic>
        <p:nvPicPr>
          <p:cNvPr id="93" name="Google Shape;93;p14"/>
          <p:cNvPicPr preferRelativeResize="0"/>
          <p:nvPr/>
        </p:nvPicPr>
        <p:blipFill>
          <a:blip r:embed="rId4">
            <a:alphaModFix/>
          </a:blip>
          <a:stretch>
            <a:fillRect/>
          </a:stretch>
        </p:blipFill>
        <p:spPr>
          <a:xfrm>
            <a:off x="5435125" y="2571750"/>
            <a:ext cx="3595325" cy="2097450"/>
          </a:xfrm>
          <a:prstGeom prst="rect">
            <a:avLst/>
          </a:prstGeom>
          <a:noFill/>
          <a:ln>
            <a:noFill/>
          </a:ln>
        </p:spPr>
      </p:pic>
      <p:pic>
        <p:nvPicPr>
          <p:cNvPr id="94" name="Google Shape;94;p14"/>
          <p:cNvPicPr preferRelativeResize="0"/>
          <p:nvPr/>
        </p:nvPicPr>
        <p:blipFill>
          <a:blip r:embed="rId5">
            <a:alphaModFix/>
          </a:blip>
          <a:stretch>
            <a:fillRect/>
          </a:stretch>
        </p:blipFill>
        <p:spPr>
          <a:xfrm>
            <a:off x="94400" y="883800"/>
            <a:ext cx="2258900" cy="1497323"/>
          </a:xfrm>
          <a:prstGeom prst="rect">
            <a:avLst/>
          </a:prstGeom>
          <a:noFill/>
          <a:ln>
            <a:noFill/>
          </a:ln>
        </p:spPr>
      </p:pic>
      <p:pic>
        <p:nvPicPr>
          <p:cNvPr id="95" name="Google Shape;95;p14"/>
          <p:cNvPicPr preferRelativeResize="0"/>
          <p:nvPr/>
        </p:nvPicPr>
        <p:blipFill>
          <a:blip r:embed="rId6">
            <a:alphaModFix/>
          </a:blip>
          <a:stretch>
            <a:fillRect/>
          </a:stretch>
        </p:blipFill>
        <p:spPr>
          <a:xfrm>
            <a:off x="94388" y="2510725"/>
            <a:ext cx="2258924" cy="16942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Dexter Shepherd</a:t>
            </a:r>
            <a:endParaRPr/>
          </a:p>
        </p:txBody>
      </p:sp>
      <p:sp>
        <p:nvSpPr>
          <p:cNvPr id="220" name="Google Shape;220;p3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Third year PhD in AI and Robotics</a:t>
            </a:r>
            <a:endParaRPr/>
          </a:p>
          <a:p>
            <a:pPr indent="0" lvl="0" marL="0" rtl="0" algn="l">
              <a:spcBef>
                <a:spcPts val="1200"/>
              </a:spcBef>
              <a:spcAft>
                <a:spcPts val="0"/>
              </a:spcAft>
              <a:buNone/>
            </a:pPr>
            <a:r>
              <a:rPr lang="en-GB"/>
              <a:t>Research in tactile sensors for robotic locomotion</a:t>
            </a:r>
            <a:endParaRPr/>
          </a:p>
          <a:p>
            <a:pPr indent="0" lvl="0" marL="0" rtl="0" algn="l">
              <a:spcBef>
                <a:spcPts val="1200"/>
              </a:spcBef>
              <a:spcAft>
                <a:spcPts val="0"/>
              </a:spcAft>
              <a:buNone/>
            </a:pPr>
            <a:r>
              <a:rPr lang="en-GB"/>
              <a:t>Head of student mentoring for the school of Engineering and Informatics </a:t>
            </a:r>
            <a:endParaRPr/>
          </a:p>
          <a:p>
            <a:pPr indent="0" lvl="0" marL="0" rtl="0" algn="l">
              <a:spcBef>
                <a:spcPts val="1200"/>
              </a:spcBef>
              <a:spcAft>
                <a:spcPts val="1200"/>
              </a:spcAft>
              <a:buNone/>
            </a:pPr>
            <a:r>
              <a:rPr lang="en-GB"/>
              <a:t>Second time in Malawi! </a:t>
            </a:r>
            <a:endParaRPr/>
          </a:p>
        </p:txBody>
      </p:sp>
      <p:pic>
        <p:nvPicPr>
          <p:cNvPr id="221" name="Google Shape;221;p32"/>
          <p:cNvPicPr preferRelativeResize="0"/>
          <p:nvPr/>
        </p:nvPicPr>
        <p:blipFill>
          <a:blip r:embed="rId3">
            <a:alphaModFix/>
          </a:blip>
          <a:stretch>
            <a:fillRect/>
          </a:stretch>
        </p:blipFill>
        <p:spPr>
          <a:xfrm>
            <a:off x="459475" y="760497"/>
            <a:ext cx="1707925" cy="1605253"/>
          </a:xfrm>
          <a:prstGeom prst="rect">
            <a:avLst/>
          </a:prstGeom>
          <a:noFill/>
          <a:ln>
            <a:noFill/>
          </a:ln>
        </p:spPr>
      </p:pic>
      <p:pic>
        <p:nvPicPr>
          <p:cNvPr id="222" name="Google Shape;222;p32"/>
          <p:cNvPicPr preferRelativeResize="0"/>
          <p:nvPr/>
        </p:nvPicPr>
        <p:blipFill>
          <a:blip r:embed="rId4">
            <a:alphaModFix/>
          </a:blip>
          <a:stretch>
            <a:fillRect/>
          </a:stretch>
        </p:blipFill>
        <p:spPr>
          <a:xfrm>
            <a:off x="6449950" y="2968375"/>
            <a:ext cx="2222049" cy="1666174"/>
          </a:xfrm>
          <a:prstGeom prst="rect">
            <a:avLst/>
          </a:prstGeom>
          <a:noFill/>
          <a:ln>
            <a:noFill/>
          </a:ln>
        </p:spPr>
      </p:pic>
      <p:pic>
        <p:nvPicPr>
          <p:cNvPr id="223" name="Google Shape;223;p32"/>
          <p:cNvPicPr preferRelativeResize="0"/>
          <p:nvPr/>
        </p:nvPicPr>
        <p:blipFill rotWithShape="1">
          <a:blip r:embed="rId5">
            <a:alphaModFix/>
          </a:blip>
          <a:srcRect b="3707" l="23181" r="17453" t="19839"/>
          <a:stretch/>
        </p:blipFill>
        <p:spPr>
          <a:xfrm>
            <a:off x="459475" y="2571750"/>
            <a:ext cx="1707924" cy="14660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My research</a:t>
            </a:r>
            <a:endParaRPr/>
          </a:p>
        </p:txBody>
      </p:sp>
      <p:sp>
        <p:nvSpPr>
          <p:cNvPr id="229" name="Google Shape;229;p3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Detecting ground properties using biomimetic sensors to improve locomotion</a:t>
            </a:r>
            <a:endParaRPr/>
          </a:p>
        </p:txBody>
      </p:sp>
      <p:pic>
        <p:nvPicPr>
          <p:cNvPr descr="a dog is walking on a wooden floor in a living room next to a staircase . (provided by Tenor)" id="230" name="Google Shape;230;p33"/>
          <p:cNvPicPr preferRelativeResize="0"/>
          <p:nvPr/>
        </p:nvPicPr>
        <p:blipFill>
          <a:blip r:embed="rId3">
            <a:alphaModFix/>
          </a:blip>
          <a:stretch>
            <a:fillRect/>
          </a:stretch>
        </p:blipFill>
        <p:spPr>
          <a:xfrm>
            <a:off x="425800" y="90875"/>
            <a:ext cx="1773175" cy="1737575"/>
          </a:xfrm>
          <a:prstGeom prst="rect">
            <a:avLst/>
          </a:prstGeom>
          <a:noFill/>
          <a:ln>
            <a:noFill/>
          </a:ln>
        </p:spPr>
      </p:pic>
      <p:pic>
        <p:nvPicPr>
          <p:cNvPr descr="A machine with wires and a red light&#10;&#10;Description automatically generated" id="231" name="Google Shape;231;p33"/>
          <p:cNvPicPr preferRelativeResize="0"/>
          <p:nvPr/>
        </p:nvPicPr>
        <p:blipFill>
          <a:blip r:embed="rId4">
            <a:alphaModFix/>
          </a:blip>
          <a:stretch>
            <a:fillRect/>
          </a:stretch>
        </p:blipFill>
        <p:spPr>
          <a:xfrm>
            <a:off x="7137875" y="2631150"/>
            <a:ext cx="1517500" cy="1685800"/>
          </a:xfrm>
          <a:prstGeom prst="rect">
            <a:avLst/>
          </a:prstGeom>
          <a:noFill/>
          <a:ln>
            <a:noFill/>
          </a:ln>
        </p:spPr>
      </p:pic>
      <p:sp>
        <p:nvSpPr>
          <p:cNvPr id="232" name="Google Shape;232;p33"/>
          <p:cNvSpPr txBox="1"/>
          <p:nvPr/>
        </p:nvSpPr>
        <p:spPr>
          <a:xfrm>
            <a:off x="7190203" y="2681100"/>
            <a:ext cx="1030200" cy="9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pic>
        <p:nvPicPr>
          <p:cNvPr descr="A close-up of a circuit board&#10;&#10;Description automatically generated" id="233" name="Google Shape;233;p33"/>
          <p:cNvPicPr preferRelativeResize="0"/>
          <p:nvPr/>
        </p:nvPicPr>
        <p:blipFill>
          <a:blip r:embed="rId5">
            <a:alphaModFix/>
          </a:blip>
          <a:stretch>
            <a:fillRect/>
          </a:stretch>
        </p:blipFill>
        <p:spPr>
          <a:xfrm>
            <a:off x="4950650" y="3268025"/>
            <a:ext cx="1976524" cy="895303"/>
          </a:xfrm>
          <a:prstGeom prst="rect">
            <a:avLst/>
          </a:prstGeom>
          <a:noFill/>
          <a:ln>
            <a:noFill/>
          </a:ln>
        </p:spPr>
      </p:pic>
      <p:sp>
        <p:nvSpPr>
          <p:cNvPr id="234" name="Google Shape;234;p33"/>
          <p:cNvSpPr txBox="1"/>
          <p:nvPr/>
        </p:nvSpPr>
        <p:spPr>
          <a:xfrm>
            <a:off x="5007941" y="3320690"/>
            <a:ext cx="1127700" cy="103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pic>
        <p:nvPicPr>
          <p:cNvPr id="235" name="Google Shape;235;p33"/>
          <p:cNvPicPr preferRelativeResize="0"/>
          <p:nvPr/>
        </p:nvPicPr>
        <p:blipFill>
          <a:blip r:embed="rId6">
            <a:alphaModFix/>
          </a:blip>
          <a:stretch>
            <a:fillRect/>
          </a:stretch>
        </p:blipFill>
        <p:spPr>
          <a:xfrm>
            <a:off x="425800" y="1956232"/>
            <a:ext cx="1773175" cy="2281480"/>
          </a:xfrm>
          <a:prstGeom prst="rect">
            <a:avLst/>
          </a:prstGeom>
          <a:noFill/>
          <a:ln>
            <a:noFill/>
          </a:ln>
        </p:spPr>
      </p:pic>
      <p:pic>
        <p:nvPicPr>
          <p:cNvPr id="236" name="Google Shape;236;p33"/>
          <p:cNvPicPr preferRelativeResize="0"/>
          <p:nvPr/>
        </p:nvPicPr>
        <p:blipFill>
          <a:blip r:embed="rId7">
            <a:alphaModFix/>
          </a:blip>
          <a:stretch>
            <a:fillRect/>
          </a:stretch>
        </p:blipFill>
        <p:spPr>
          <a:xfrm>
            <a:off x="2454750" y="2390300"/>
            <a:ext cx="2072575" cy="216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Paula Seidler</a:t>
            </a:r>
            <a:endParaRPr/>
          </a:p>
        </p:txBody>
      </p:sp>
      <p:sp>
        <p:nvSpPr>
          <p:cNvPr id="242" name="Google Shape;242;p34"/>
          <p:cNvSpPr txBox="1"/>
          <p:nvPr>
            <p:ph idx="1" type="body"/>
          </p:nvPr>
        </p:nvSpPr>
        <p:spPr>
          <a:xfrm>
            <a:off x="2314762" y="15361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First year PhD in AI and Computer Vision</a:t>
            </a:r>
            <a:endParaRPr/>
          </a:p>
          <a:p>
            <a:pPr indent="0" lvl="0" marL="0" rtl="0" algn="l">
              <a:spcBef>
                <a:spcPts val="1200"/>
              </a:spcBef>
              <a:spcAft>
                <a:spcPts val="0"/>
              </a:spcAft>
              <a:buNone/>
            </a:pPr>
            <a:r>
              <a:rPr lang="en-GB"/>
              <a:t>Research in finding better loss functions/metrics for images</a:t>
            </a:r>
            <a:endParaRPr/>
          </a:p>
          <a:p>
            <a:pPr indent="0" lvl="0" marL="0" rtl="0" algn="l">
              <a:spcBef>
                <a:spcPts val="1200"/>
              </a:spcBef>
              <a:spcAft>
                <a:spcPts val="0"/>
              </a:spcAft>
              <a:buNone/>
            </a:pPr>
            <a:r>
              <a:rPr lang="en-GB"/>
              <a:t>Lab tutor at the university for AI modules</a:t>
            </a:r>
            <a:endParaRPr/>
          </a:p>
          <a:p>
            <a:pPr indent="0" lvl="0" marL="0" rtl="0" algn="l">
              <a:spcBef>
                <a:spcPts val="1200"/>
              </a:spcBef>
              <a:spcAft>
                <a:spcPts val="1200"/>
              </a:spcAft>
              <a:buNone/>
            </a:pPr>
            <a:r>
              <a:rPr lang="en-GB"/>
              <a:t>Ran machine learning workshops as a student mentor</a:t>
            </a:r>
            <a:endParaRPr/>
          </a:p>
        </p:txBody>
      </p:sp>
      <p:pic>
        <p:nvPicPr>
          <p:cNvPr id="243" name="Google Shape;243;p34"/>
          <p:cNvPicPr preferRelativeResize="0"/>
          <p:nvPr/>
        </p:nvPicPr>
        <p:blipFill rotWithShape="1">
          <a:blip r:embed="rId3">
            <a:alphaModFix/>
          </a:blip>
          <a:srcRect b="0" l="2666" r="0" t="0"/>
          <a:stretch/>
        </p:blipFill>
        <p:spPr>
          <a:xfrm>
            <a:off x="220525" y="523375"/>
            <a:ext cx="2049100" cy="2379600"/>
          </a:xfrm>
          <a:prstGeom prst="rect">
            <a:avLst/>
          </a:prstGeom>
          <a:noFill/>
          <a:ln>
            <a:noFill/>
          </a:ln>
        </p:spPr>
      </p:pic>
      <p:pic>
        <p:nvPicPr>
          <p:cNvPr id="244" name="Google Shape;244;p34"/>
          <p:cNvPicPr preferRelativeResize="0"/>
          <p:nvPr/>
        </p:nvPicPr>
        <p:blipFill rotWithShape="1">
          <a:blip r:embed="rId4">
            <a:alphaModFix/>
          </a:blip>
          <a:srcRect b="34990" l="3260" r="0" t="22113"/>
          <a:stretch/>
        </p:blipFill>
        <p:spPr>
          <a:xfrm>
            <a:off x="7691600" y="3358475"/>
            <a:ext cx="1328250" cy="1275475"/>
          </a:xfrm>
          <a:prstGeom prst="rect">
            <a:avLst/>
          </a:prstGeom>
          <a:noFill/>
          <a:ln>
            <a:noFill/>
          </a:ln>
        </p:spPr>
      </p:pic>
      <p:pic>
        <p:nvPicPr>
          <p:cNvPr id="245" name="Google Shape;245;p34"/>
          <p:cNvPicPr preferRelativeResize="0"/>
          <p:nvPr/>
        </p:nvPicPr>
        <p:blipFill rotWithShape="1">
          <a:blip r:embed="rId5">
            <a:alphaModFix/>
          </a:blip>
          <a:srcRect b="9317" l="7839" r="11839" t="5205"/>
          <a:stretch/>
        </p:blipFill>
        <p:spPr>
          <a:xfrm>
            <a:off x="810550" y="3102175"/>
            <a:ext cx="1066850" cy="1531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My research</a:t>
            </a:r>
            <a:endParaRPr/>
          </a:p>
        </p:txBody>
      </p:sp>
      <p:sp>
        <p:nvSpPr>
          <p:cNvPr id="251" name="Google Shape;251;p3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Metrics are </a:t>
            </a:r>
            <a:r>
              <a:rPr lang="en-GB"/>
              <a:t>fundamental</a:t>
            </a:r>
            <a:r>
              <a:rPr lang="en-GB"/>
              <a:t> for training + evaluating AI models</a:t>
            </a:r>
            <a:endParaRPr/>
          </a:p>
          <a:p>
            <a:pPr indent="0" lvl="0" marL="0" rtl="0" algn="l">
              <a:spcBef>
                <a:spcPts val="1200"/>
              </a:spcBef>
              <a:spcAft>
                <a:spcPts val="0"/>
              </a:spcAft>
              <a:buNone/>
            </a:pPr>
            <a:r>
              <a:rPr lang="en-GB"/>
              <a:t>As loss functions, they define what the model learns</a:t>
            </a:r>
            <a:endParaRPr/>
          </a:p>
          <a:p>
            <a:pPr indent="0" lvl="0" marL="0" rtl="0" algn="l">
              <a:spcBef>
                <a:spcPts val="1200"/>
              </a:spcBef>
              <a:spcAft>
                <a:spcPts val="0"/>
              </a:spcAft>
              <a:buNone/>
            </a:pPr>
            <a:r>
              <a:rPr lang="en-GB"/>
              <a:t>I try to find image metrics that better align with human perception!</a:t>
            </a:r>
            <a:endParaRPr/>
          </a:p>
          <a:p>
            <a:pPr indent="0" lvl="0" marL="0" rtl="0" algn="l">
              <a:spcBef>
                <a:spcPts val="1200"/>
              </a:spcBef>
              <a:spcAft>
                <a:spcPts val="1200"/>
              </a:spcAft>
              <a:buNone/>
            </a:pPr>
            <a:r>
              <a:t/>
            </a:r>
            <a:endParaRPr/>
          </a:p>
        </p:txBody>
      </p:sp>
      <p:pic>
        <p:nvPicPr>
          <p:cNvPr id="252" name="Google Shape;252;p35"/>
          <p:cNvPicPr preferRelativeResize="0"/>
          <p:nvPr/>
        </p:nvPicPr>
        <p:blipFill rotWithShape="1">
          <a:blip r:embed="rId3">
            <a:alphaModFix/>
          </a:blip>
          <a:srcRect b="53078" l="13987" r="57892" t="7012"/>
          <a:stretch/>
        </p:blipFill>
        <p:spPr>
          <a:xfrm>
            <a:off x="250325" y="2294600"/>
            <a:ext cx="1777782" cy="565481"/>
          </a:xfrm>
          <a:prstGeom prst="rect">
            <a:avLst/>
          </a:prstGeom>
          <a:noFill/>
          <a:ln>
            <a:noFill/>
          </a:ln>
        </p:spPr>
      </p:pic>
      <p:pic>
        <p:nvPicPr>
          <p:cNvPr id="253" name="Google Shape;253;p35"/>
          <p:cNvPicPr preferRelativeResize="0"/>
          <p:nvPr/>
        </p:nvPicPr>
        <p:blipFill>
          <a:blip r:embed="rId4">
            <a:alphaModFix/>
          </a:blip>
          <a:stretch>
            <a:fillRect/>
          </a:stretch>
        </p:blipFill>
        <p:spPr>
          <a:xfrm>
            <a:off x="286129" y="2860070"/>
            <a:ext cx="1819671" cy="1238180"/>
          </a:xfrm>
          <a:prstGeom prst="rect">
            <a:avLst/>
          </a:prstGeom>
          <a:noFill/>
          <a:ln>
            <a:noFill/>
          </a:ln>
        </p:spPr>
      </p:pic>
      <p:pic>
        <p:nvPicPr>
          <p:cNvPr id="254" name="Google Shape;254;p35"/>
          <p:cNvPicPr preferRelativeResize="0"/>
          <p:nvPr/>
        </p:nvPicPr>
        <p:blipFill>
          <a:blip r:embed="rId5">
            <a:alphaModFix/>
          </a:blip>
          <a:stretch>
            <a:fillRect/>
          </a:stretch>
        </p:blipFill>
        <p:spPr>
          <a:xfrm>
            <a:off x="6053176" y="3348537"/>
            <a:ext cx="1270401" cy="1288225"/>
          </a:xfrm>
          <a:prstGeom prst="rect">
            <a:avLst/>
          </a:prstGeom>
          <a:noFill/>
          <a:ln>
            <a:noFill/>
          </a:ln>
        </p:spPr>
      </p:pic>
      <p:pic>
        <p:nvPicPr>
          <p:cNvPr id="255" name="Google Shape;255;p35"/>
          <p:cNvPicPr preferRelativeResize="0"/>
          <p:nvPr/>
        </p:nvPicPr>
        <p:blipFill>
          <a:blip r:embed="rId6">
            <a:alphaModFix/>
          </a:blip>
          <a:stretch>
            <a:fillRect/>
          </a:stretch>
        </p:blipFill>
        <p:spPr>
          <a:xfrm>
            <a:off x="189575" y="691375"/>
            <a:ext cx="1880474" cy="961825"/>
          </a:xfrm>
          <a:prstGeom prst="rect">
            <a:avLst/>
          </a:prstGeom>
          <a:noFill/>
          <a:ln>
            <a:noFill/>
          </a:ln>
        </p:spPr>
      </p:pic>
      <p:pic>
        <p:nvPicPr>
          <p:cNvPr id="256" name="Google Shape;256;p35"/>
          <p:cNvPicPr preferRelativeResize="0"/>
          <p:nvPr/>
        </p:nvPicPr>
        <p:blipFill>
          <a:blip r:embed="rId7">
            <a:alphaModFix/>
          </a:blip>
          <a:stretch>
            <a:fillRect/>
          </a:stretch>
        </p:blipFill>
        <p:spPr>
          <a:xfrm>
            <a:off x="3492427" y="3387125"/>
            <a:ext cx="1543800" cy="1211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Alejandra Carriero</a:t>
            </a:r>
            <a:endParaRPr/>
          </a:p>
        </p:txBody>
      </p:sp>
      <p:sp>
        <p:nvSpPr>
          <p:cNvPr id="262" name="Google Shape;262;p36"/>
          <p:cNvSpPr txBox="1"/>
          <p:nvPr>
            <p:ph idx="1" type="body"/>
          </p:nvPr>
        </p:nvSpPr>
        <p:spPr>
          <a:xfrm>
            <a:off x="2400262" y="12782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Third year PhD in Neuroscience and AI</a:t>
            </a:r>
            <a:endParaRPr/>
          </a:p>
          <a:p>
            <a:pPr indent="0" lvl="0" marL="0" rtl="0" algn="l">
              <a:spcBef>
                <a:spcPts val="1200"/>
              </a:spcBef>
              <a:spcAft>
                <a:spcPts val="0"/>
              </a:spcAft>
              <a:buNone/>
            </a:pPr>
            <a:r>
              <a:rPr lang="en-GB"/>
              <a:t>Research in sequential events and the emergence of intrinsic rewards (aka. What makes us like music? Are the parameters universal across species? Can this be generalised to AI?)</a:t>
            </a:r>
            <a:endParaRPr/>
          </a:p>
          <a:p>
            <a:pPr indent="0" lvl="0" marL="0" rtl="0" algn="l">
              <a:spcBef>
                <a:spcPts val="1200"/>
              </a:spcBef>
              <a:spcAft>
                <a:spcPts val="0"/>
              </a:spcAft>
              <a:buNone/>
            </a:pPr>
            <a:r>
              <a:rPr lang="en-GB"/>
              <a:t>Lab tutor at the university for coding, statistics and neuroscience</a:t>
            </a:r>
            <a:endParaRPr/>
          </a:p>
          <a:p>
            <a:pPr indent="0" lvl="0" marL="0" rtl="0" algn="l">
              <a:spcBef>
                <a:spcPts val="1200"/>
              </a:spcBef>
              <a:spcAft>
                <a:spcPts val="1200"/>
              </a:spcAft>
              <a:buNone/>
            </a:pPr>
            <a:r>
              <a:t/>
            </a:r>
            <a:endParaRPr/>
          </a:p>
        </p:txBody>
      </p:sp>
      <p:pic>
        <p:nvPicPr>
          <p:cNvPr id="263" name="Google Shape;263;p36"/>
          <p:cNvPicPr preferRelativeResize="0"/>
          <p:nvPr/>
        </p:nvPicPr>
        <p:blipFill>
          <a:blip r:embed="rId3">
            <a:alphaModFix/>
          </a:blip>
          <a:stretch>
            <a:fillRect/>
          </a:stretch>
        </p:blipFill>
        <p:spPr>
          <a:xfrm>
            <a:off x="6426950" y="3260825"/>
            <a:ext cx="2567526" cy="1815325"/>
          </a:xfrm>
          <a:prstGeom prst="rect">
            <a:avLst/>
          </a:prstGeom>
          <a:noFill/>
          <a:ln>
            <a:noFill/>
          </a:ln>
        </p:spPr>
      </p:pic>
      <p:pic>
        <p:nvPicPr>
          <p:cNvPr id="264" name="Google Shape;264;p36"/>
          <p:cNvPicPr preferRelativeResize="0"/>
          <p:nvPr/>
        </p:nvPicPr>
        <p:blipFill rotWithShape="1">
          <a:blip r:embed="rId4">
            <a:alphaModFix/>
          </a:blip>
          <a:srcRect b="11230" l="0" r="0" t="22553"/>
          <a:stretch/>
        </p:blipFill>
        <p:spPr>
          <a:xfrm>
            <a:off x="144424" y="183925"/>
            <a:ext cx="1822150" cy="2583700"/>
          </a:xfrm>
          <a:prstGeom prst="rect">
            <a:avLst/>
          </a:prstGeom>
          <a:noFill/>
          <a:ln>
            <a:noFill/>
          </a:ln>
        </p:spPr>
      </p:pic>
      <p:pic>
        <p:nvPicPr>
          <p:cNvPr id="265" name="Google Shape;265;p36"/>
          <p:cNvPicPr preferRelativeResize="0"/>
          <p:nvPr/>
        </p:nvPicPr>
        <p:blipFill>
          <a:blip r:embed="rId5">
            <a:alphaModFix/>
          </a:blip>
          <a:stretch>
            <a:fillRect/>
          </a:stretch>
        </p:blipFill>
        <p:spPr>
          <a:xfrm>
            <a:off x="226875" y="2938299"/>
            <a:ext cx="1657249" cy="1459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7"/>
          <p:cNvPicPr preferRelativeResize="0"/>
          <p:nvPr/>
        </p:nvPicPr>
        <p:blipFill>
          <a:blip r:embed="rId3">
            <a:alphaModFix/>
          </a:blip>
          <a:stretch>
            <a:fillRect/>
          </a:stretch>
        </p:blipFill>
        <p:spPr>
          <a:xfrm>
            <a:off x="0" y="369425"/>
            <a:ext cx="3263801" cy="1784375"/>
          </a:xfrm>
          <a:prstGeom prst="rect">
            <a:avLst/>
          </a:prstGeom>
          <a:noFill/>
          <a:ln>
            <a:noFill/>
          </a:ln>
        </p:spPr>
      </p:pic>
      <p:sp>
        <p:nvSpPr>
          <p:cNvPr id="271" name="Google Shape;271;p3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My research</a:t>
            </a:r>
            <a:endParaRPr/>
          </a:p>
        </p:txBody>
      </p:sp>
      <p:sp>
        <p:nvSpPr>
          <p:cNvPr id="272" name="Google Shape;272;p3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As we interact with the world, we observe sequences of sensory inputs, and we output sequences of actions. </a:t>
            </a:r>
            <a:endParaRPr/>
          </a:p>
          <a:p>
            <a:pPr indent="0" lvl="0" marL="0" rtl="0" algn="l">
              <a:spcBef>
                <a:spcPts val="1200"/>
              </a:spcBef>
              <a:spcAft>
                <a:spcPts val="0"/>
              </a:spcAft>
              <a:buNone/>
            </a:pPr>
            <a:r>
              <a:rPr lang="en-GB"/>
              <a:t>Some of these sequences (like music, or dancing, or watching a movie) are very nice (rewarding). The rewarding part is not the individual event (like a note), but the whole sequence.</a:t>
            </a:r>
            <a:endParaRPr/>
          </a:p>
          <a:p>
            <a:pPr indent="0" lvl="0" marL="0" rtl="0" algn="l">
              <a:spcBef>
                <a:spcPts val="1200"/>
              </a:spcBef>
              <a:spcAft>
                <a:spcPts val="1200"/>
              </a:spcAft>
              <a:buClr>
                <a:schemeClr val="dk2"/>
              </a:buClr>
              <a:buSzPts val="1100"/>
              <a:buFont typeface="Arial"/>
              <a:buNone/>
            </a:pPr>
            <a:r>
              <a:rPr lang="en-GB"/>
              <a:t>What makes these sequences rewarding? What can AI learn from the way the brain processes these sequences? </a:t>
            </a:r>
            <a:endParaRPr/>
          </a:p>
        </p:txBody>
      </p:sp>
      <p:sp>
        <p:nvSpPr>
          <p:cNvPr id="273" name="Google Shape;273;p37"/>
          <p:cNvSpPr txBox="1"/>
          <p:nvPr/>
        </p:nvSpPr>
        <p:spPr>
          <a:xfrm>
            <a:off x="7190203" y="2681100"/>
            <a:ext cx="1030200" cy="9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pic>
        <p:nvPicPr>
          <p:cNvPr id="274" name="Google Shape;274;p37"/>
          <p:cNvPicPr preferRelativeResize="0"/>
          <p:nvPr/>
        </p:nvPicPr>
        <p:blipFill rotWithShape="1">
          <a:blip r:embed="rId4">
            <a:alphaModFix/>
          </a:blip>
          <a:srcRect b="0" l="3269" r="0" t="0"/>
          <a:stretch/>
        </p:blipFill>
        <p:spPr>
          <a:xfrm>
            <a:off x="86575" y="2315850"/>
            <a:ext cx="2036400" cy="2061250"/>
          </a:xfrm>
          <a:prstGeom prst="rect">
            <a:avLst/>
          </a:prstGeom>
          <a:noFill/>
          <a:ln>
            <a:noFill/>
          </a:ln>
        </p:spPr>
      </p:pic>
      <p:pic>
        <p:nvPicPr>
          <p:cNvPr id="275" name="Google Shape;275;p37"/>
          <p:cNvPicPr preferRelativeResize="0"/>
          <p:nvPr/>
        </p:nvPicPr>
        <p:blipFill>
          <a:blip r:embed="rId5">
            <a:alphaModFix/>
          </a:blip>
          <a:stretch>
            <a:fillRect/>
          </a:stretch>
        </p:blipFill>
        <p:spPr>
          <a:xfrm>
            <a:off x="7365825" y="80799"/>
            <a:ext cx="1657249" cy="1459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This course</a:t>
            </a:r>
            <a:endParaRPr/>
          </a:p>
        </p:txBody>
      </p:sp>
      <p:pic>
        <p:nvPicPr>
          <p:cNvPr id="281" name="Google Shape;281;p38"/>
          <p:cNvPicPr preferRelativeResize="0"/>
          <p:nvPr/>
        </p:nvPicPr>
        <p:blipFill>
          <a:blip r:embed="rId3">
            <a:alphaModFix/>
          </a:blip>
          <a:stretch>
            <a:fillRect/>
          </a:stretch>
        </p:blipFill>
        <p:spPr>
          <a:xfrm>
            <a:off x="6470725" y="3058046"/>
            <a:ext cx="2232500" cy="148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to expect</a:t>
            </a:r>
            <a:endParaRPr/>
          </a:p>
        </p:txBody>
      </p:sp>
      <p:sp>
        <p:nvSpPr>
          <p:cNvPr id="287" name="Google Shape;287;p3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Working with hardware and making data logging devices</a:t>
            </a:r>
            <a:endParaRPr/>
          </a:p>
          <a:p>
            <a:pPr indent="0" lvl="0" marL="0" rtl="0" algn="l">
              <a:spcBef>
                <a:spcPts val="1200"/>
              </a:spcBef>
              <a:spcAft>
                <a:spcPts val="0"/>
              </a:spcAft>
              <a:buNone/>
            </a:pPr>
            <a:r>
              <a:rPr lang="en-GB"/>
              <a:t>Modelling datasets that you have all made</a:t>
            </a:r>
            <a:endParaRPr/>
          </a:p>
          <a:p>
            <a:pPr indent="0" lvl="0" marL="0" rtl="0" algn="l">
              <a:spcBef>
                <a:spcPts val="1200"/>
              </a:spcBef>
              <a:spcAft>
                <a:spcPts val="1200"/>
              </a:spcAft>
              <a:buNone/>
            </a:pPr>
            <a:r>
              <a:rPr lang="en-GB"/>
              <a:t>Building classifiers/ prediction models based on this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not to expect</a:t>
            </a:r>
            <a:endParaRPr/>
          </a:p>
        </p:txBody>
      </p:sp>
      <p:sp>
        <p:nvSpPr>
          <p:cNvPr id="293" name="Google Shape;293;p4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are providing the foundations, rather than making experts in 2 weeks</a:t>
            </a:r>
            <a:endParaRPr/>
          </a:p>
          <a:p>
            <a:pPr indent="0" lvl="0" marL="0" rtl="0" algn="l">
              <a:spcBef>
                <a:spcPts val="1200"/>
              </a:spcBef>
              <a:spcAft>
                <a:spcPts val="0"/>
              </a:spcAft>
              <a:buNone/>
            </a:pPr>
            <a:r>
              <a:rPr lang="en-GB"/>
              <a:t>The datasets we make will not be the finished product!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2 (Tuesday)</a:t>
            </a:r>
            <a:endParaRPr/>
          </a:p>
        </p:txBody>
      </p:sp>
      <p:sp>
        <p:nvSpPr>
          <p:cNvPr id="299" name="Google Shape;299;p4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sets and uses of doing it yourself</a:t>
            </a:r>
            <a:endParaRPr/>
          </a:p>
          <a:p>
            <a:pPr indent="0" lvl="0" marL="0" rtl="0" algn="l">
              <a:spcBef>
                <a:spcPts val="1200"/>
              </a:spcBef>
              <a:spcAft>
                <a:spcPts val="0"/>
              </a:spcAft>
              <a:buNone/>
            </a:pPr>
            <a:r>
              <a:rPr lang="en-GB"/>
              <a:t>Introductions</a:t>
            </a:r>
            <a:r>
              <a:rPr lang="en-GB"/>
              <a:t> to electronics</a:t>
            </a:r>
            <a:endParaRPr/>
          </a:p>
          <a:p>
            <a:pPr indent="0" lvl="0" marL="0" rtl="0" algn="l">
              <a:spcBef>
                <a:spcPts val="1200"/>
              </a:spcBef>
              <a:spcAft>
                <a:spcPts val="0"/>
              </a:spcAft>
              <a:buNone/>
            </a:pPr>
            <a:r>
              <a:rPr lang="en-GB"/>
              <a:t>	The devices</a:t>
            </a:r>
            <a:endParaRPr/>
          </a:p>
          <a:p>
            <a:pPr indent="0" lvl="0" marL="0" rtl="0" algn="l">
              <a:spcBef>
                <a:spcPts val="1200"/>
              </a:spcBef>
              <a:spcAft>
                <a:spcPts val="0"/>
              </a:spcAft>
              <a:buNone/>
            </a:pPr>
            <a:r>
              <a:rPr lang="en-GB"/>
              <a:t>	The sensors</a:t>
            </a:r>
            <a:endParaRPr/>
          </a:p>
          <a:p>
            <a:pPr indent="0" lvl="0" marL="0" rtl="0" algn="l">
              <a:spcBef>
                <a:spcPts val="1200"/>
              </a:spcBef>
              <a:spcAft>
                <a:spcPts val="1200"/>
              </a:spcAft>
              <a:buNone/>
            </a:pPr>
            <a:r>
              <a:t/>
            </a:r>
            <a:endParaRPr/>
          </a:p>
        </p:txBody>
      </p:sp>
      <p:pic>
        <p:nvPicPr>
          <p:cNvPr id="300" name="Google Shape;300;p41"/>
          <p:cNvPicPr preferRelativeResize="0"/>
          <p:nvPr/>
        </p:nvPicPr>
        <p:blipFill>
          <a:blip r:embed="rId3">
            <a:alphaModFix/>
          </a:blip>
          <a:stretch>
            <a:fillRect/>
          </a:stretch>
        </p:blipFill>
        <p:spPr>
          <a:xfrm>
            <a:off x="5762593" y="2942750"/>
            <a:ext cx="2969100" cy="1696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 name="Google Shape;101;p1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 name="Google Shape;102;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3 (Wednesday)</a:t>
            </a:r>
            <a:endParaRPr/>
          </a:p>
        </p:txBody>
      </p:sp>
      <p:sp>
        <p:nvSpPr>
          <p:cNvPr id="306" name="Google Shape;306;p4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Writing to storage devices</a:t>
            </a:r>
            <a:endParaRPr/>
          </a:p>
          <a:p>
            <a:pPr indent="0" lvl="0" marL="0" rtl="0" algn="l">
              <a:spcBef>
                <a:spcPts val="1200"/>
              </a:spcBef>
              <a:spcAft>
                <a:spcPts val="0"/>
              </a:spcAft>
              <a:buNone/>
            </a:pPr>
            <a:r>
              <a:rPr lang="en-GB"/>
              <a:t>What data formats are best for different types of data</a:t>
            </a:r>
            <a:endParaRPr/>
          </a:p>
          <a:p>
            <a:pPr indent="0" lvl="0" marL="0" rtl="0" algn="l">
              <a:spcBef>
                <a:spcPts val="1200"/>
              </a:spcBef>
              <a:spcAft>
                <a:spcPts val="0"/>
              </a:spcAft>
              <a:buNone/>
            </a:pPr>
            <a:r>
              <a:rPr lang="en-GB"/>
              <a:t>Working with memory constraints</a:t>
            </a:r>
            <a:endParaRPr/>
          </a:p>
          <a:p>
            <a:pPr indent="0" lvl="0" marL="0" rtl="0" algn="l">
              <a:spcBef>
                <a:spcPts val="1200"/>
              </a:spcBef>
              <a:spcAft>
                <a:spcPts val="1200"/>
              </a:spcAft>
              <a:buNone/>
            </a:pPr>
            <a:r>
              <a:rPr lang="en-GB"/>
              <a:t>Making good data sets</a:t>
            </a:r>
            <a:endParaRPr/>
          </a:p>
        </p:txBody>
      </p:sp>
      <p:pic>
        <p:nvPicPr>
          <p:cNvPr id="307" name="Google Shape;307;p42"/>
          <p:cNvPicPr preferRelativeResize="0"/>
          <p:nvPr/>
        </p:nvPicPr>
        <p:blipFill>
          <a:blip r:embed="rId3">
            <a:alphaModFix/>
          </a:blip>
          <a:stretch>
            <a:fillRect/>
          </a:stretch>
        </p:blipFill>
        <p:spPr>
          <a:xfrm>
            <a:off x="6061900" y="2792750"/>
            <a:ext cx="2708149" cy="1805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4 (Thursday)</a:t>
            </a:r>
            <a:endParaRPr/>
          </a:p>
        </p:txBody>
      </p:sp>
      <p:sp>
        <p:nvSpPr>
          <p:cNvPr id="313" name="Google Shape;313;p4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visualisation techniques</a:t>
            </a:r>
            <a:endParaRPr/>
          </a:p>
          <a:p>
            <a:pPr indent="0" lvl="0" marL="0" rtl="0" algn="l">
              <a:spcBef>
                <a:spcPts val="1200"/>
              </a:spcBef>
              <a:spcAft>
                <a:spcPts val="0"/>
              </a:spcAft>
              <a:buNone/>
            </a:pPr>
            <a:r>
              <a:rPr lang="en-GB"/>
              <a:t>Uploading your datasets to the internet</a:t>
            </a:r>
            <a:endParaRPr/>
          </a:p>
          <a:p>
            <a:pPr indent="0" lvl="0" marL="0" rtl="0" algn="l">
              <a:spcBef>
                <a:spcPts val="1200"/>
              </a:spcBef>
              <a:spcAft>
                <a:spcPts val="1200"/>
              </a:spcAft>
              <a:buNone/>
            </a:pPr>
            <a:r>
              <a:t/>
            </a:r>
            <a:endParaRPr/>
          </a:p>
        </p:txBody>
      </p:sp>
      <p:pic>
        <p:nvPicPr>
          <p:cNvPr id="314" name="Google Shape;314;p43"/>
          <p:cNvPicPr preferRelativeResize="0"/>
          <p:nvPr/>
        </p:nvPicPr>
        <p:blipFill>
          <a:blip r:embed="rId3">
            <a:alphaModFix/>
          </a:blip>
          <a:stretch>
            <a:fillRect/>
          </a:stretch>
        </p:blipFill>
        <p:spPr>
          <a:xfrm>
            <a:off x="5873750" y="2571750"/>
            <a:ext cx="2671701" cy="20037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5 (Friday)</a:t>
            </a:r>
            <a:endParaRPr/>
          </a:p>
        </p:txBody>
      </p:sp>
      <p:sp>
        <p:nvSpPr>
          <p:cNvPr id="320" name="Google Shape;320;p4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Field day gathering datasets</a:t>
            </a:r>
            <a:endParaRPr/>
          </a:p>
          <a:p>
            <a:pPr indent="0" lvl="0" marL="0" rtl="0" algn="l">
              <a:spcBef>
                <a:spcPts val="1200"/>
              </a:spcBef>
              <a:spcAft>
                <a:spcPts val="1200"/>
              </a:spcAft>
              <a:buNone/>
            </a:pPr>
            <a:r>
              <a:rPr lang="en-GB"/>
              <a:t>A bit on running ML on devices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6 (Monday)</a:t>
            </a:r>
            <a:endParaRPr/>
          </a:p>
        </p:txBody>
      </p:sp>
      <p:sp>
        <p:nvSpPr>
          <p:cNvPr id="326" name="Google Shape;326;p4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Regression models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7 (Tuesday)</a:t>
            </a:r>
            <a:endParaRPr/>
          </a:p>
        </p:txBody>
      </p:sp>
      <p:sp>
        <p:nvSpPr>
          <p:cNvPr id="332" name="Google Shape;332;p4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Classification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8 (Wednesday) </a:t>
            </a:r>
            <a:endParaRPr/>
          </a:p>
        </p:txBody>
      </p:sp>
      <p:sp>
        <p:nvSpPr>
          <p:cNvPr id="338" name="Google Shape;338;p4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Neural models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9 (Thursday)</a:t>
            </a:r>
            <a:endParaRPr/>
          </a:p>
        </p:txBody>
      </p:sp>
      <p:sp>
        <p:nvSpPr>
          <p:cNvPr id="344" name="Google Shape;344;p4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Augmentation of datasets</a:t>
            </a:r>
            <a:endParaRPr/>
          </a:p>
          <a:p>
            <a:pPr indent="0" lvl="0" marL="0" rtl="0" algn="l">
              <a:spcBef>
                <a:spcPts val="1200"/>
              </a:spcBef>
              <a:spcAft>
                <a:spcPts val="0"/>
              </a:spcAft>
              <a:buNone/>
            </a:pPr>
            <a:r>
              <a:rPr lang="en-GB"/>
              <a:t>Scaling data</a:t>
            </a:r>
            <a:endParaRPr/>
          </a:p>
          <a:p>
            <a:pPr indent="0" lvl="0" marL="0" rtl="0" algn="l">
              <a:spcBef>
                <a:spcPts val="1200"/>
              </a:spcBef>
              <a:spcAft>
                <a:spcPts val="1200"/>
              </a:spcAft>
              <a:buNone/>
            </a:pPr>
            <a:r>
              <a:rPr lang="en-GB"/>
              <a:t>Dimensionality</a:t>
            </a:r>
            <a:r>
              <a:rPr lang="en-GB"/>
              <a:t> </a:t>
            </a:r>
            <a:r>
              <a:rPr lang="en-GB"/>
              <a:t>reduction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Day 10 (Friday)</a:t>
            </a:r>
            <a:endParaRPr/>
          </a:p>
        </p:txBody>
      </p:sp>
      <p:sp>
        <p:nvSpPr>
          <p:cNvPr id="350" name="Google Shape;350;p4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Interesting AI</a:t>
            </a:r>
            <a:endParaRPr/>
          </a:p>
          <a:p>
            <a:pPr indent="0" lvl="0" marL="0" rtl="0" algn="l">
              <a:spcBef>
                <a:spcPts val="1200"/>
              </a:spcBef>
              <a:spcAft>
                <a:spcPts val="1200"/>
              </a:spcAft>
              <a:buNone/>
            </a:pPr>
            <a:r>
              <a:rPr lang="en-GB"/>
              <a:t>Presentations of projects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Labs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the labs will work</a:t>
            </a:r>
            <a:endParaRPr/>
          </a:p>
        </p:txBody>
      </p:sp>
      <p:sp>
        <p:nvSpPr>
          <p:cNvPr id="361" name="Google Shape;361;p5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Some labs will have worksheets</a:t>
            </a:r>
            <a:endParaRPr/>
          </a:p>
          <a:p>
            <a:pPr indent="0" lvl="0" marL="0" rtl="0" algn="l">
              <a:spcBef>
                <a:spcPts val="1200"/>
              </a:spcBef>
              <a:spcAft>
                <a:spcPts val="0"/>
              </a:spcAft>
              <a:buNone/>
            </a:pPr>
            <a:r>
              <a:rPr lang="en-GB"/>
              <a:t>Some will have instructions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For both we will be roaming about to </a:t>
            </a:r>
            <a:r>
              <a:rPr lang="en-GB"/>
              <a:t>answer</a:t>
            </a:r>
            <a:r>
              <a:rPr lang="en-GB"/>
              <a:t> questions and checking in with you in the class - but these are labs, not lectures!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 name="Google Shape;108;p1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 name="Google Shape;109;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Best resources</a:t>
            </a:r>
            <a:endParaRPr/>
          </a:p>
        </p:txBody>
      </p:sp>
      <p:sp>
        <p:nvSpPr>
          <p:cNvPr id="367" name="Google Shape;367;p5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internet! (Stack overflow, python documentation, adafruit learn)</a:t>
            </a:r>
            <a:endParaRPr/>
          </a:p>
          <a:p>
            <a:pPr indent="0" lvl="0" marL="0" rtl="0" algn="l">
              <a:spcBef>
                <a:spcPts val="1200"/>
              </a:spcBef>
              <a:spcAft>
                <a:spcPts val="1200"/>
              </a:spcAft>
              <a:buNone/>
            </a:pPr>
            <a:r>
              <a:rPr lang="en-GB"/>
              <a:t>Eachother! Talk to each other and work together!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Download these softwares</a:t>
            </a:r>
            <a:endParaRPr/>
          </a:p>
        </p:txBody>
      </p:sp>
      <p:sp>
        <p:nvSpPr>
          <p:cNvPr id="373" name="Google Shape;373;p5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 lunch download the following softwares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Vscode - </a:t>
            </a:r>
            <a:r>
              <a:rPr lang="en-GB" u="sng">
                <a:solidFill>
                  <a:schemeClr val="hlink"/>
                </a:solidFill>
                <a:hlinkClick r:id="rId3"/>
              </a:rPr>
              <a:t>https://code.visualstudio.com/</a:t>
            </a:r>
            <a:r>
              <a:rPr lang="en-GB"/>
              <a:t> </a:t>
            </a:r>
            <a:endParaRPr/>
          </a:p>
          <a:p>
            <a:pPr indent="0" lvl="0" marL="0" rtl="0" algn="l">
              <a:spcBef>
                <a:spcPts val="1200"/>
              </a:spcBef>
              <a:spcAft>
                <a:spcPts val="1200"/>
              </a:spcAft>
              <a:buNone/>
            </a:pPr>
            <a:r>
              <a:rPr lang="en-GB"/>
              <a:t>Thonny IDE - </a:t>
            </a:r>
            <a:r>
              <a:rPr lang="en-GB" u="sng">
                <a:solidFill>
                  <a:schemeClr val="hlink"/>
                </a:solidFill>
                <a:hlinkClick r:id="rId4"/>
              </a:rPr>
              <a:t>https://thonny.org/</a:t>
            </a:r>
            <a:r>
              <a:rPr lang="en-GB"/>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Schedule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lang="en-GB"/>
              <a:t>Time table</a:t>
            </a:r>
            <a:endParaRPr/>
          </a:p>
        </p:txBody>
      </p:sp>
      <p:graphicFrame>
        <p:nvGraphicFramePr>
          <p:cNvPr id="384" name="Google Shape;384;p55"/>
          <p:cNvGraphicFramePr/>
          <p:nvPr/>
        </p:nvGraphicFramePr>
        <p:xfrm>
          <a:off x="156263" y="1122525"/>
          <a:ext cx="3000000" cy="3000000"/>
        </p:xfrm>
        <a:graphic>
          <a:graphicData uri="http://schemas.openxmlformats.org/drawingml/2006/table">
            <a:tbl>
              <a:tblPr>
                <a:noFill/>
                <a:tableStyleId>{36DBD2E9-1ABB-4E39-AE42-CCF355DE71FD}</a:tableStyleId>
              </a:tblPr>
              <a:tblGrid>
                <a:gridCol w="493800"/>
                <a:gridCol w="827450"/>
                <a:gridCol w="776100"/>
                <a:gridCol w="776100"/>
                <a:gridCol w="776100"/>
                <a:gridCol w="776100"/>
                <a:gridCol w="257150"/>
                <a:gridCol w="257150"/>
                <a:gridCol w="822350"/>
                <a:gridCol w="776100"/>
                <a:gridCol w="776100"/>
                <a:gridCol w="776100"/>
                <a:gridCol w="740875"/>
              </a:tblGrid>
              <a:tr h="366350">
                <a:tc>
                  <a:txBody>
                    <a:bodyPr/>
                    <a:lstStyle/>
                    <a:p>
                      <a:pPr indent="0" lvl="0" marL="0" rtl="0" algn="l">
                        <a:lnSpc>
                          <a:spcPct val="115000"/>
                        </a:lnSpc>
                        <a:spcBef>
                          <a:spcPts val="0"/>
                        </a:spcBef>
                        <a:spcAft>
                          <a:spcPts val="0"/>
                        </a:spcAft>
                        <a:buNone/>
                      </a:pPr>
                      <a:r>
                        <a:rPr lang="en-GB" sz="1000"/>
                        <a:t>Timetable</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666666"/>
                    </a:solidFill>
                  </a:tcPr>
                </a:tc>
                <a:tc>
                  <a:txBody>
                    <a:bodyPr/>
                    <a:lstStyle/>
                    <a:p>
                      <a:pPr indent="0" lvl="0" marL="0" rtl="0" algn="l">
                        <a:lnSpc>
                          <a:spcPct val="115000"/>
                        </a:lnSpc>
                        <a:spcBef>
                          <a:spcPts val="0"/>
                        </a:spcBef>
                        <a:spcAft>
                          <a:spcPts val="0"/>
                        </a:spcAft>
                        <a:buNone/>
                      </a:pPr>
                      <a:r>
                        <a:rPr lang="en-GB" sz="1000"/>
                        <a:t>Mon</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lang="en-GB" sz="1000"/>
                        <a:t>Tue</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lang="en-GB" sz="1000"/>
                        <a:t>Wed</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lang="en-GB" sz="1000"/>
                        <a:t>Thu</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lang="en-GB" sz="1000"/>
                        <a:t>Fri</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lang="en-GB" sz="1000"/>
                        <a:t>Sat</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999999"/>
                    </a:solidFill>
                  </a:tcPr>
                </a:tc>
                <a:tc>
                  <a:txBody>
                    <a:bodyPr/>
                    <a:lstStyle/>
                    <a:p>
                      <a:pPr indent="0" lvl="0" marL="0" rtl="0" algn="l">
                        <a:lnSpc>
                          <a:spcPct val="115000"/>
                        </a:lnSpc>
                        <a:spcBef>
                          <a:spcPts val="0"/>
                        </a:spcBef>
                        <a:spcAft>
                          <a:spcPts val="0"/>
                        </a:spcAft>
                        <a:buNone/>
                      </a:pPr>
                      <a:r>
                        <a:rPr lang="en-GB" sz="1000"/>
                        <a:t>Sun</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999999"/>
                    </a:solidFill>
                  </a:tcPr>
                </a:tc>
                <a:tc>
                  <a:txBody>
                    <a:bodyPr/>
                    <a:lstStyle/>
                    <a:p>
                      <a:pPr indent="0" lvl="0" marL="0" rtl="0" algn="l">
                        <a:lnSpc>
                          <a:spcPct val="115000"/>
                        </a:lnSpc>
                        <a:spcBef>
                          <a:spcPts val="0"/>
                        </a:spcBef>
                        <a:spcAft>
                          <a:spcPts val="0"/>
                        </a:spcAft>
                        <a:buNone/>
                      </a:pPr>
                      <a:r>
                        <a:rPr lang="en-GB" sz="1000"/>
                        <a:t>Mon</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lang="en-GB" sz="1000"/>
                        <a:t>Tue</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lang="en-GB" sz="1000"/>
                        <a:t>Wed</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lang="en-GB" sz="1000"/>
                        <a:t>Thu</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lang="en-GB" sz="1000"/>
                        <a:t>Fri</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000000"/>
                      </a:solidFill>
                      <a:prstDash val="solid"/>
                      <a:round/>
                      <a:headEnd len="sm" w="sm" type="none"/>
                      <a:tailEnd len="sm" w="sm" type="none"/>
                    </a:lnB>
                    <a:solidFill>
                      <a:srgbClr val="B7B7B7"/>
                    </a:solidFill>
                  </a:tcPr>
                </a:tc>
              </a:tr>
              <a:tr h="1256775">
                <a:tc>
                  <a:txBody>
                    <a:bodyPr/>
                    <a:lstStyle/>
                    <a:p>
                      <a:pPr indent="0" lvl="0" marL="0" rtl="0" algn="l">
                        <a:lnSpc>
                          <a:spcPct val="115000"/>
                        </a:lnSpc>
                        <a:spcBef>
                          <a:spcPts val="0"/>
                        </a:spcBef>
                        <a:spcAft>
                          <a:spcPts val="0"/>
                        </a:spcAft>
                        <a:buNone/>
                      </a:pPr>
                      <a:r>
                        <a:rPr lang="en-GB" sz="1000"/>
                        <a:t>Lecture (1.5 hours)</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GB"/>
                        <a:t>11:00am</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10:30am</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10:30am</a:t>
                      </a:r>
                      <a:endParaRPr>
                        <a:solidFill>
                          <a:schemeClr val="dk2"/>
                        </a:solidFill>
                      </a:endParaRPr>
                    </a:p>
                    <a:p>
                      <a:pPr indent="0" lvl="0" marL="0" rtl="0" algn="l">
                        <a:spcBef>
                          <a:spcPts val="0"/>
                        </a:spcBef>
                        <a:spcAft>
                          <a:spcPts val="0"/>
                        </a:spcAft>
                        <a:buNone/>
                      </a:pPr>
                      <a:r>
                        <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10:30am</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10:30am</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t/>
                      </a:r>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666666"/>
                    </a:solidFill>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10:30am</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10:30am</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10:30am</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10:30am</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10:30am</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022725">
                <a:tc>
                  <a:txBody>
                    <a:bodyPr/>
                    <a:lstStyle/>
                    <a:p>
                      <a:pPr indent="0" lvl="0" marL="0" rtl="0" algn="l">
                        <a:lnSpc>
                          <a:spcPct val="115000"/>
                        </a:lnSpc>
                        <a:spcBef>
                          <a:spcPts val="0"/>
                        </a:spcBef>
                        <a:spcAft>
                          <a:spcPts val="0"/>
                        </a:spcAft>
                        <a:buNone/>
                      </a:pPr>
                      <a:r>
                        <a:rPr lang="en-GB" sz="1000"/>
                        <a:t>Practical (2 hours)</a:t>
                      </a:r>
                      <a:endParaRPr sz="1000"/>
                    </a:p>
                  </a:txBody>
                  <a:tcPr marT="19050" marB="19050" marR="28575" marL="28575" anchor="b">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GB"/>
                        <a:t>13:00pm</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13:00pm</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13:00pm</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13:00pm</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13:00pm</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t/>
                      </a:r>
                      <a:endParaRPr/>
                    </a:p>
                  </a:txBody>
                  <a:tcPr marT="19050" marB="19050" marR="28575" marL="28575" anchor="b">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666666"/>
                    </a:solidFill>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13:00pm</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13:00pm</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13:00pm</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13:00pm</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GB">
                          <a:solidFill>
                            <a:schemeClr val="dk2"/>
                          </a:solidFill>
                        </a:rPr>
                        <a:t>13:00pm</a:t>
                      </a:r>
                      <a:endParaRPr/>
                    </a:p>
                  </a:txBody>
                  <a:tcPr marT="19050" marB="19050" marR="28575" marL="28575" anchor="b">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 look forward to working with you!</a:t>
            </a:r>
            <a:endParaRPr/>
          </a:p>
        </p:txBody>
      </p:sp>
      <p:pic>
        <p:nvPicPr>
          <p:cNvPr id="390" name="Google Shape;390;p56"/>
          <p:cNvPicPr preferRelativeResize="0"/>
          <p:nvPr/>
        </p:nvPicPr>
        <p:blipFill rotWithShape="1">
          <a:blip r:embed="rId3">
            <a:alphaModFix/>
          </a:blip>
          <a:srcRect b="0" l="0" r="4297" t="22982"/>
          <a:stretch/>
        </p:blipFill>
        <p:spPr>
          <a:xfrm>
            <a:off x="3726750" y="1211350"/>
            <a:ext cx="3282624" cy="35223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 name="Google Shape;115;p1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Artificial Intelligence and our world</a:t>
            </a:r>
            <a:endParaRPr/>
          </a:p>
        </p:txBody>
      </p:sp>
      <p:sp>
        <p:nvSpPr>
          <p:cNvPr id="122" name="Google Shape;122;p1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 name="Google Shape;123;p18"/>
          <p:cNvPicPr preferRelativeResize="0"/>
          <p:nvPr/>
        </p:nvPicPr>
        <p:blipFill>
          <a:blip r:embed="rId3">
            <a:alphaModFix/>
          </a:blip>
          <a:stretch>
            <a:fillRect/>
          </a:stretch>
        </p:blipFill>
        <p:spPr>
          <a:xfrm>
            <a:off x="6155325" y="1595767"/>
            <a:ext cx="2576374" cy="1718825"/>
          </a:xfrm>
          <a:prstGeom prst="rect">
            <a:avLst/>
          </a:prstGeom>
          <a:noFill/>
          <a:ln>
            <a:noFill/>
          </a:ln>
        </p:spPr>
      </p:pic>
      <p:pic>
        <p:nvPicPr>
          <p:cNvPr id="124" name="Google Shape;124;p18"/>
          <p:cNvPicPr preferRelativeResize="0"/>
          <p:nvPr/>
        </p:nvPicPr>
        <p:blipFill>
          <a:blip r:embed="rId4">
            <a:alphaModFix/>
          </a:blip>
          <a:stretch>
            <a:fillRect/>
          </a:stretch>
        </p:blipFill>
        <p:spPr>
          <a:xfrm>
            <a:off x="3824950" y="1595775"/>
            <a:ext cx="2105313" cy="2060857"/>
          </a:xfrm>
          <a:prstGeom prst="rect">
            <a:avLst/>
          </a:prstGeom>
          <a:noFill/>
          <a:ln>
            <a:noFill/>
          </a:ln>
        </p:spPr>
      </p:pic>
      <p:pic>
        <p:nvPicPr>
          <p:cNvPr id="125" name="Google Shape;125;p18"/>
          <p:cNvPicPr preferRelativeResize="0"/>
          <p:nvPr/>
        </p:nvPicPr>
        <p:blipFill>
          <a:blip r:embed="rId5">
            <a:alphaModFix/>
          </a:blip>
          <a:stretch>
            <a:fillRect/>
          </a:stretch>
        </p:blipFill>
        <p:spPr>
          <a:xfrm>
            <a:off x="1494575" y="1595781"/>
            <a:ext cx="2105324" cy="15789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machine learning</a:t>
            </a:r>
            <a:endParaRPr/>
          </a:p>
        </p:txBody>
      </p:sp>
      <p:sp>
        <p:nvSpPr>
          <p:cNvPr id="131" name="Google Shape;131;p19"/>
          <p:cNvSpPr txBox="1"/>
          <p:nvPr>
            <p:ph idx="1" type="body"/>
          </p:nvPr>
        </p:nvSpPr>
        <p:spPr>
          <a:xfrm>
            <a:off x="2510700" y="1505700"/>
            <a:ext cx="63216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 subset of AI involving computer programmes, often referred to as models</a:t>
            </a:r>
            <a:endParaRPr/>
          </a:p>
          <a:p>
            <a:pPr indent="0" lvl="0" marL="0" rtl="0" algn="l">
              <a:spcBef>
                <a:spcPts val="1200"/>
              </a:spcBef>
              <a:spcAft>
                <a:spcPts val="0"/>
              </a:spcAft>
              <a:buNone/>
            </a:pPr>
            <a:r>
              <a:rPr lang="en-GB"/>
              <a:t>Models are trained to perform some sort of task</a:t>
            </a:r>
            <a:endParaRPr/>
          </a:p>
          <a:p>
            <a:pPr indent="0" lvl="0" marL="0" rtl="0" algn="l">
              <a:spcBef>
                <a:spcPts val="1200"/>
              </a:spcBef>
              <a:spcAft>
                <a:spcPts val="0"/>
              </a:spcAft>
              <a:buNone/>
            </a:pPr>
            <a:r>
              <a:rPr lang="en-GB"/>
              <a:t>Does not require specific program instructions </a:t>
            </a:r>
            <a:endParaRPr/>
          </a:p>
          <a:p>
            <a:pPr indent="0" lvl="0" marL="0" rtl="0" algn="l">
              <a:spcBef>
                <a:spcPts val="1200"/>
              </a:spcBef>
              <a:spcAft>
                <a:spcPts val="0"/>
              </a:spcAft>
              <a:buNone/>
            </a:pPr>
            <a:r>
              <a:rPr lang="en-GB"/>
              <a:t>Learns patterns in data (not always viable by human-written algorithms)</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is machine learning interesting/relevant</a:t>
            </a:r>
            <a:endParaRPr/>
          </a:p>
        </p:txBody>
      </p:sp>
      <p:sp>
        <p:nvSpPr>
          <p:cNvPr id="137" name="Google Shape;137;p20"/>
          <p:cNvSpPr txBox="1"/>
          <p:nvPr>
            <p:ph idx="1" type="body"/>
          </p:nvPr>
        </p:nvSpPr>
        <p:spPr>
          <a:xfrm>
            <a:off x="2400301" y="1602675"/>
            <a:ext cx="1698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There is so much data!</a:t>
            </a:r>
            <a:endParaRPr/>
          </a:p>
          <a:p>
            <a:pPr indent="0" lvl="0" marL="0" rtl="0" algn="l">
              <a:spcBef>
                <a:spcPts val="1200"/>
              </a:spcBef>
              <a:spcAft>
                <a:spcPts val="1200"/>
              </a:spcAft>
              <a:buNone/>
            </a:pPr>
            <a:r>
              <a:rPr lang="en-GB"/>
              <a:t>You likely interact with machine learning on a daily basis</a:t>
            </a:r>
            <a:endParaRPr/>
          </a:p>
        </p:txBody>
      </p:sp>
      <p:pic>
        <p:nvPicPr>
          <p:cNvPr id="138" name="Google Shape;138;p20"/>
          <p:cNvPicPr preferRelativeResize="0"/>
          <p:nvPr/>
        </p:nvPicPr>
        <p:blipFill>
          <a:blip r:embed="rId3">
            <a:alphaModFix/>
          </a:blip>
          <a:stretch>
            <a:fillRect/>
          </a:stretch>
        </p:blipFill>
        <p:spPr>
          <a:xfrm>
            <a:off x="4185750" y="1505700"/>
            <a:ext cx="4646574" cy="2937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AI and data</a:t>
            </a:r>
            <a:endParaRPr/>
          </a:p>
        </p:txBody>
      </p:sp>
      <p:sp>
        <p:nvSpPr>
          <p:cNvPr id="144" name="Google Shape;144;p2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exists -&gt; model trains -&gt; AI does something</a:t>
            </a:r>
            <a:endParaRPr/>
          </a:p>
          <a:p>
            <a:pPr indent="0" lvl="0" marL="0" rtl="0" algn="l">
              <a:spcBef>
                <a:spcPts val="1200"/>
              </a:spcBef>
              <a:spcAft>
                <a:spcPts val="1200"/>
              </a:spcAft>
              <a:buNone/>
            </a:pPr>
            <a:r>
              <a:rPr lang="en-GB"/>
              <a:t>Every second 24,000 gigabytes is uploaded to the internet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